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77"/>
  </p:notesMasterIdLst>
  <p:sldIdLst>
    <p:sldId id="256" r:id="rId2"/>
    <p:sldId id="257" r:id="rId3"/>
    <p:sldId id="280" r:id="rId4"/>
    <p:sldId id="4218" r:id="rId5"/>
    <p:sldId id="4220" r:id="rId6"/>
    <p:sldId id="4219" r:id="rId7"/>
    <p:sldId id="4221" r:id="rId8"/>
    <p:sldId id="4223" r:id="rId9"/>
    <p:sldId id="4224" r:id="rId10"/>
    <p:sldId id="4225" r:id="rId11"/>
    <p:sldId id="4226" r:id="rId12"/>
    <p:sldId id="4227" r:id="rId13"/>
    <p:sldId id="4251" r:id="rId14"/>
    <p:sldId id="4270" r:id="rId15"/>
    <p:sldId id="4271" r:id="rId16"/>
    <p:sldId id="4269" r:id="rId17"/>
    <p:sldId id="4252" r:id="rId18"/>
    <p:sldId id="4255" r:id="rId19"/>
    <p:sldId id="4256" r:id="rId20"/>
    <p:sldId id="4257" r:id="rId21"/>
    <p:sldId id="4272" r:id="rId22"/>
    <p:sldId id="4273" r:id="rId23"/>
    <p:sldId id="4274" r:id="rId24"/>
    <p:sldId id="259" r:id="rId25"/>
    <p:sldId id="266" r:id="rId26"/>
    <p:sldId id="260" r:id="rId27"/>
    <p:sldId id="4230" r:id="rId28"/>
    <p:sldId id="4228" r:id="rId29"/>
    <p:sldId id="4231" r:id="rId30"/>
    <p:sldId id="261" r:id="rId31"/>
    <p:sldId id="4232" r:id="rId32"/>
    <p:sldId id="4275" r:id="rId33"/>
    <p:sldId id="4276" r:id="rId34"/>
    <p:sldId id="4277" r:id="rId35"/>
    <p:sldId id="262" r:id="rId36"/>
    <p:sldId id="4237" r:id="rId37"/>
    <p:sldId id="263" r:id="rId38"/>
    <p:sldId id="4234" r:id="rId39"/>
    <p:sldId id="4233" r:id="rId40"/>
    <p:sldId id="264" r:id="rId41"/>
    <p:sldId id="265" r:id="rId42"/>
    <p:sldId id="4236" r:id="rId43"/>
    <p:sldId id="267" r:id="rId44"/>
    <p:sldId id="4245" r:id="rId45"/>
    <p:sldId id="268" r:id="rId46"/>
    <p:sldId id="4242" r:id="rId47"/>
    <p:sldId id="4240" r:id="rId48"/>
    <p:sldId id="4241" r:id="rId49"/>
    <p:sldId id="4238" r:id="rId50"/>
    <p:sldId id="4243" r:id="rId51"/>
    <p:sldId id="4244" r:id="rId52"/>
    <p:sldId id="271" r:id="rId53"/>
    <p:sldId id="4250" r:id="rId54"/>
    <p:sldId id="272" r:id="rId55"/>
    <p:sldId id="4246" r:id="rId56"/>
    <p:sldId id="4247" r:id="rId57"/>
    <p:sldId id="4248" r:id="rId58"/>
    <p:sldId id="4249" r:id="rId59"/>
    <p:sldId id="274" r:id="rId60"/>
    <p:sldId id="275" r:id="rId61"/>
    <p:sldId id="4258" r:id="rId62"/>
    <p:sldId id="276" r:id="rId63"/>
    <p:sldId id="4259" r:id="rId64"/>
    <p:sldId id="4260" r:id="rId65"/>
    <p:sldId id="4261" r:id="rId66"/>
    <p:sldId id="4262" r:id="rId67"/>
    <p:sldId id="4263" r:id="rId68"/>
    <p:sldId id="4265" r:id="rId69"/>
    <p:sldId id="4266" r:id="rId70"/>
    <p:sldId id="4267" r:id="rId71"/>
    <p:sldId id="4268" r:id="rId72"/>
    <p:sldId id="4264" r:id="rId73"/>
    <p:sldId id="4253" r:id="rId74"/>
    <p:sldId id="4254" r:id="rId75"/>
    <p:sldId id="277" r:id="rId76"/>
  </p:sldIdLst>
  <p:sldSz cx="12192000" cy="6858000"/>
  <p:notesSz cx="6858000" cy="9144000"/>
  <p:embeddedFontLst>
    <p:embeddedFont>
      <p:font typeface="Montserrat" panose="00000500000000000000" pitchFamily="2" charset="0"/>
      <p:regular r:id="rId78"/>
      <p:bold r:id="rId79"/>
      <p:italic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3" roundtripDataSignature="AMtx7mhlrJ6KkjZIi700aUH1zJNcUfj+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50" d="100"/>
          <a:sy n="150" d="100"/>
        </p:scale>
        <p:origin x="2328"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2.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3.fntdata"/><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BB5DF1-6160-48DA-9244-780755A51C3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CA"/>
        </a:p>
      </dgm:t>
    </dgm:pt>
    <dgm:pt modelId="{566F586A-A994-4804-9C96-3046E55639C7}">
      <dgm:prSet phldrT="[Text]" custT="1"/>
      <dgm:spPr>
        <a:solidFill>
          <a:srgbClr val="0C1752"/>
        </a:solidFill>
        <a:ln>
          <a:solidFill>
            <a:srgbClr val="0C1752"/>
          </a:solidFill>
        </a:ln>
      </dgm:spPr>
      <dgm:t>
        <a:bodyPr/>
        <a:lstStyle/>
        <a:p>
          <a:r>
            <a:rPr lang="en-CA" sz="1500" b="1" dirty="0">
              <a:latin typeface="Montserrat" panose="00000500000000000000" pitchFamily="2" charset="0"/>
            </a:rPr>
            <a:t>Connectors: </a:t>
          </a:r>
          <a:r>
            <a:rPr lang="en-CA" sz="1500" dirty="0">
              <a:latin typeface="Montserrat" panose="00000500000000000000" pitchFamily="2" charset="0"/>
            </a:rPr>
            <a:t>Integrates with over 1000 services like Slack, Gmail, GitHub, Salesforce, Notion, and custom APIs.</a:t>
          </a:r>
          <a:endParaRPr lang="en-CA" sz="1500" dirty="0">
            <a:latin typeface="Montserrat" panose="00000500000000000000" pitchFamily="2" charset="0"/>
            <a:cs typeface="Mongolian Baiti" panose="03000500000000000000" pitchFamily="66" charset="0"/>
          </a:endParaRPr>
        </a:p>
      </dgm:t>
    </dgm:pt>
    <dgm:pt modelId="{0E646359-7774-44D7-A78E-48FF645A581F}" type="parTrans" cxnId="{9FB5AB61-78F8-4CE9-BA1C-2D3174FA942B}">
      <dgm:prSet/>
      <dgm:spPr/>
      <dgm:t>
        <a:bodyPr/>
        <a:lstStyle/>
        <a:p>
          <a:endParaRPr lang="en-CA" sz="1500">
            <a:latin typeface="Montserrat" panose="00000500000000000000" pitchFamily="2" charset="0"/>
            <a:cs typeface="Mongolian Baiti" panose="03000500000000000000" pitchFamily="66" charset="0"/>
          </a:endParaRPr>
        </a:p>
      </dgm:t>
    </dgm:pt>
    <dgm:pt modelId="{354A0CE6-2E67-42BB-BD99-61C4184CA873}" type="sibTrans" cxnId="{9FB5AB61-78F8-4CE9-BA1C-2D3174FA942B}">
      <dgm:prSet/>
      <dgm:spPr/>
      <dgm:t>
        <a:bodyPr/>
        <a:lstStyle/>
        <a:p>
          <a:endParaRPr lang="en-CA" sz="1500">
            <a:latin typeface="Montserrat" panose="00000500000000000000" pitchFamily="2" charset="0"/>
            <a:cs typeface="Mongolian Baiti" panose="03000500000000000000" pitchFamily="66" charset="0"/>
          </a:endParaRPr>
        </a:p>
      </dgm:t>
    </dgm:pt>
    <dgm:pt modelId="{55220F87-5E16-47B8-A21F-AFF970B8B344}">
      <dgm:prSet custT="1"/>
      <dgm:spPr>
        <a:solidFill>
          <a:srgbClr val="D56E48"/>
        </a:solidFill>
      </dgm:spPr>
      <dgm:t>
        <a:bodyPr/>
        <a:lstStyle/>
        <a:p>
          <a:pPr>
            <a:buNone/>
          </a:pPr>
          <a:r>
            <a:rPr lang="en-CA" sz="1500" b="1" dirty="0">
              <a:latin typeface="Montserrat" panose="00000500000000000000" pitchFamily="2" charset="0"/>
            </a:rPr>
            <a:t>Low-code + Code-friendly: </a:t>
          </a:r>
          <a:r>
            <a:rPr lang="en-CA" sz="1500" dirty="0">
              <a:latin typeface="Montserrat" panose="00000500000000000000" pitchFamily="2" charset="0"/>
            </a:rPr>
            <a:t>Drag-and-drop interface, but you can also write custom code when needed.</a:t>
          </a:r>
        </a:p>
      </dgm:t>
    </dgm:pt>
    <dgm:pt modelId="{28977972-4746-4BC7-89C0-8CA10F923B93}" type="parTrans" cxnId="{B5DCBF56-E027-4632-B82E-880E4C32B538}">
      <dgm:prSet/>
      <dgm:spPr/>
      <dgm:t>
        <a:bodyPr/>
        <a:lstStyle/>
        <a:p>
          <a:endParaRPr lang="en-CA" sz="1500"/>
        </a:p>
      </dgm:t>
    </dgm:pt>
    <dgm:pt modelId="{CE7F92AF-CB5B-4D9B-AD2A-570D7426473A}" type="sibTrans" cxnId="{B5DCBF56-E027-4632-B82E-880E4C32B538}">
      <dgm:prSet/>
      <dgm:spPr/>
      <dgm:t>
        <a:bodyPr/>
        <a:lstStyle/>
        <a:p>
          <a:endParaRPr lang="en-CA" sz="1500"/>
        </a:p>
      </dgm:t>
    </dgm:pt>
    <dgm:pt modelId="{D015054C-81C6-4890-A79E-D1CE56015725}">
      <dgm:prSet custT="1"/>
      <dgm:spPr>
        <a:solidFill>
          <a:srgbClr val="1BBFD1"/>
        </a:solidFill>
      </dgm:spPr>
      <dgm:t>
        <a:bodyPr/>
        <a:lstStyle/>
        <a:p>
          <a:pPr>
            <a:buNone/>
          </a:pPr>
          <a:r>
            <a:rPr lang="en-CA" sz="1500" b="1" dirty="0">
              <a:latin typeface="Montserrat" panose="00000500000000000000" pitchFamily="2" charset="0"/>
            </a:rPr>
            <a:t>Visual Building: </a:t>
          </a:r>
          <a:r>
            <a:rPr lang="en-CA" sz="1500" dirty="0">
              <a:latin typeface="Montserrat" panose="00000500000000000000" pitchFamily="2" charset="0"/>
            </a:rPr>
            <a:t>You create workflows by connecting “nodes” (each representing a service or action) in a visual interface.</a:t>
          </a:r>
        </a:p>
      </dgm:t>
    </dgm:pt>
    <dgm:pt modelId="{D90BD2FD-D2F9-40FE-B1F1-2423F094A84C}" type="parTrans" cxnId="{B357EAFB-1AAE-4A93-866E-596CD83BFABA}">
      <dgm:prSet/>
      <dgm:spPr/>
      <dgm:t>
        <a:bodyPr/>
        <a:lstStyle/>
        <a:p>
          <a:endParaRPr lang="en-CA" sz="1500"/>
        </a:p>
      </dgm:t>
    </dgm:pt>
    <dgm:pt modelId="{AB417AFA-789F-4AF3-AF11-5301AB6B21EC}" type="sibTrans" cxnId="{B357EAFB-1AAE-4A93-866E-596CD83BFABA}">
      <dgm:prSet/>
      <dgm:spPr/>
      <dgm:t>
        <a:bodyPr/>
        <a:lstStyle/>
        <a:p>
          <a:endParaRPr lang="en-CA" sz="1500"/>
        </a:p>
      </dgm:t>
    </dgm:pt>
    <dgm:pt modelId="{70CF3E11-8347-49FF-B1D8-28C612E9B6DE}">
      <dgm:prSet custT="1"/>
      <dgm:spPr>
        <a:solidFill>
          <a:srgbClr val="0C1752"/>
        </a:solidFill>
      </dgm:spPr>
      <dgm:t>
        <a:bodyPr/>
        <a:lstStyle/>
        <a:p>
          <a:pPr>
            <a:buNone/>
          </a:pPr>
          <a:r>
            <a:rPr lang="en-CA" sz="1500" b="1" dirty="0">
              <a:latin typeface="Montserrat" panose="00000500000000000000" pitchFamily="2" charset="0"/>
            </a:rPr>
            <a:t>Self-Hosting for Full Control: </a:t>
          </a:r>
          <a:r>
            <a:rPr lang="en-US" sz="1500" dirty="0">
              <a:latin typeface="Montserrat" panose="00000500000000000000" pitchFamily="2" charset="0"/>
            </a:rPr>
            <a:t>Users can self-host n8n on their own infrastructure, such as cloud servers, virtual private servers (VPS), or on-premises hardware.</a:t>
          </a:r>
          <a:endParaRPr lang="en-CA" sz="1500" dirty="0">
            <a:latin typeface="Montserrat" panose="00000500000000000000" pitchFamily="2" charset="0"/>
          </a:endParaRPr>
        </a:p>
      </dgm:t>
    </dgm:pt>
    <dgm:pt modelId="{4B48E168-EFFC-4E1C-AB4A-2F90380A595E}" type="parTrans" cxnId="{5B62E297-24C3-4125-A4C6-D20DD9D1BE1A}">
      <dgm:prSet/>
      <dgm:spPr/>
      <dgm:t>
        <a:bodyPr/>
        <a:lstStyle/>
        <a:p>
          <a:endParaRPr lang="en-CA" sz="1500"/>
        </a:p>
      </dgm:t>
    </dgm:pt>
    <dgm:pt modelId="{F9300A88-148E-4BC0-82C4-81EF71DF21E0}" type="sibTrans" cxnId="{5B62E297-24C3-4125-A4C6-D20DD9D1BE1A}">
      <dgm:prSet/>
      <dgm:spPr/>
      <dgm:t>
        <a:bodyPr/>
        <a:lstStyle/>
        <a:p>
          <a:endParaRPr lang="en-CA" sz="1500"/>
        </a:p>
      </dgm:t>
    </dgm:pt>
    <dgm:pt modelId="{91227456-364D-4334-8DF8-31D60D3B222D}">
      <dgm:prSet custT="1"/>
      <dgm:spPr>
        <a:solidFill>
          <a:schemeClr val="bg1">
            <a:lumMod val="50000"/>
          </a:schemeClr>
        </a:solidFill>
      </dgm:spPr>
      <dgm:t>
        <a:bodyPr/>
        <a:lstStyle/>
        <a:p>
          <a:r>
            <a:rPr lang="en-US" sz="1500" b="1" dirty="0">
              <a:latin typeface="Montserrat" panose="00000500000000000000" pitchFamily="2" charset="0"/>
            </a:rPr>
            <a:t>Conditional Logic: </a:t>
          </a:r>
          <a:r>
            <a:rPr lang="en-US" sz="1500" dirty="0">
              <a:latin typeface="Montserrat" panose="00000500000000000000" pitchFamily="2" charset="0"/>
            </a:rPr>
            <a:t>n8n supports conditional logic, error handling, &amp; retry mechanisms, allowing users to build sophisticated workflows that can adapt to real-world complexities.</a:t>
          </a:r>
        </a:p>
      </dgm:t>
    </dgm:pt>
    <dgm:pt modelId="{AE68588D-19AD-4688-89A0-1A09D48B3362}" type="parTrans" cxnId="{EDD3E2D3-767C-49A6-B6E7-1C4666CBA5B9}">
      <dgm:prSet/>
      <dgm:spPr/>
      <dgm:t>
        <a:bodyPr/>
        <a:lstStyle/>
        <a:p>
          <a:endParaRPr lang="en-CA" sz="1500"/>
        </a:p>
      </dgm:t>
    </dgm:pt>
    <dgm:pt modelId="{8C288D70-39FB-43B8-9FC9-BB3D88FAD5C4}" type="sibTrans" cxnId="{EDD3E2D3-767C-49A6-B6E7-1C4666CBA5B9}">
      <dgm:prSet/>
      <dgm:spPr/>
      <dgm:t>
        <a:bodyPr/>
        <a:lstStyle/>
        <a:p>
          <a:endParaRPr lang="en-CA" sz="1500"/>
        </a:p>
      </dgm:t>
    </dgm:pt>
    <dgm:pt modelId="{01E30661-6E9B-4BC4-97E6-1ED912BD94BC}">
      <dgm:prSet custT="1"/>
      <dgm:spPr>
        <a:solidFill>
          <a:schemeClr val="bg1">
            <a:lumMod val="50000"/>
          </a:schemeClr>
        </a:solidFill>
      </dgm:spPr>
      <dgm:t>
        <a:bodyPr/>
        <a:lstStyle/>
        <a:p>
          <a:r>
            <a:rPr lang="en-US" sz="1500" b="1" dirty="0"/>
            <a:t>AI Integration: </a:t>
          </a:r>
          <a:r>
            <a:rPr lang="en-US" sz="1500" dirty="0">
              <a:latin typeface="Montserrat" panose="00000500000000000000" pitchFamily="2" charset="0"/>
            </a:rPr>
            <a:t>n8n offers native integration with AI tools, including LangChain, allowing users to add  features like chatbots &amp; QA systems without writing complex code. </a:t>
          </a:r>
        </a:p>
      </dgm:t>
    </dgm:pt>
    <dgm:pt modelId="{85073015-21FF-4D18-8A85-15CF7451C999}" type="parTrans" cxnId="{67B6D143-4D6F-4BAA-A932-FBA343ECE699}">
      <dgm:prSet/>
      <dgm:spPr/>
      <dgm:t>
        <a:bodyPr/>
        <a:lstStyle/>
        <a:p>
          <a:endParaRPr lang="en-CA" sz="1500"/>
        </a:p>
      </dgm:t>
    </dgm:pt>
    <dgm:pt modelId="{74DE02A3-8E93-4B6B-808F-771F3E886FC6}" type="sibTrans" cxnId="{67B6D143-4D6F-4BAA-A932-FBA343ECE699}">
      <dgm:prSet/>
      <dgm:spPr/>
      <dgm:t>
        <a:bodyPr/>
        <a:lstStyle/>
        <a:p>
          <a:endParaRPr lang="en-CA" sz="1500"/>
        </a:p>
      </dgm:t>
    </dgm:pt>
    <dgm:pt modelId="{91AECCB5-357E-4817-8D8B-617F328E7EE2}" type="pres">
      <dgm:prSet presAssocID="{C5BB5DF1-6160-48DA-9244-780755A51C37}" presName="diagram" presStyleCnt="0">
        <dgm:presLayoutVars>
          <dgm:dir/>
          <dgm:resizeHandles val="exact"/>
        </dgm:presLayoutVars>
      </dgm:prSet>
      <dgm:spPr/>
    </dgm:pt>
    <dgm:pt modelId="{1B558E55-37DC-4859-9ABB-EFE02DEEEF05}" type="pres">
      <dgm:prSet presAssocID="{566F586A-A994-4804-9C96-3046E55639C7}" presName="node" presStyleLbl="node1" presStyleIdx="0" presStyleCnt="6">
        <dgm:presLayoutVars>
          <dgm:bulletEnabled val="1"/>
        </dgm:presLayoutVars>
      </dgm:prSet>
      <dgm:spPr/>
    </dgm:pt>
    <dgm:pt modelId="{37F8B5B6-4041-4689-A87E-63C71563838F}" type="pres">
      <dgm:prSet presAssocID="{354A0CE6-2E67-42BB-BD99-61C4184CA873}" presName="sibTrans" presStyleCnt="0"/>
      <dgm:spPr/>
    </dgm:pt>
    <dgm:pt modelId="{D6D2973D-8A4F-489C-98E7-09D1E24A7823}" type="pres">
      <dgm:prSet presAssocID="{55220F87-5E16-47B8-A21F-AFF970B8B344}" presName="node" presStyleLbl="node1" presStyleIdx="1" presStyleCnt="6">
        <dgm:presLayoutVars>
          <dgm:bulletEnabled val="1"/>
        </dgm:presLayoutVars>
      </dgm:prSet>
      <dgm:spPr/>
    </dgm:pt>
    <dgm:pt modelId="{50BB133D-B7E8-4116-894A-BA942DC7371E}" type="pres">
      <dgm:prSet presAssocID="{CE7F92AF-CB5B-4D9B-AD2A-570D7426473A}" presName="sibTrans" presStyleCnt="0"/>
      <dgm:spPr/>
    </dgm:pt>
    <dgm:pt modelId="{CEFF9ACB-BDC8-44F9-950F-66F3103CE8A2}" type="pres">
      <dgm:prSet presAssocID="{D015054C-81C6-4890-A79E-D1CE56015725}" presName="node" presStyleLbl="node1" presStyleIdx="2" presStyleCnt="6">
        <dgm:presLayoutVars>
          <dgm:bulletEnabled val="1"/>
        </dgm:presLayoutVars>
      </dgm:prSet>
      <dgm:spPr/>
    </dgm:pt>
    <dgm:pt modelId="{0E404452-696D-42B2-893E-6674B58D7ECA}" type="pres">
      <dgm:prSet presAssocID="{AB417AFA-789F-4AF3-AF11-5301AB6B21EC}" presName="sibTrans" presStyleCnt="0"/>
      <dgm:spPr/>
    </dgm:pt>
    <dgm:pt modelId="{24581844-4BD3-4B52-A41D-CE11DE6A6DA7}" type="pres">
      <dgm:prSet presAssocID="{91227456-364D-4334-8DF8-31D60D3B222D}" presName="node" presStyleLbl="node1" presStyleIdx="3" presStyleCnt="6">
        <dgm:presLayoutVars>
          <dgm:bulletEnabled val="1"/>
        </dgm:presLayoutVars>
      </dgm:prSet>
      <dgm:spPr/>
    </dgm:pt>
    <dgm:pt modelId="{3CE509D9-2004-46CF-8821-01A02FA86F11}" type="pres">
      <dgm:prSet presAssocID="{8C288D70-39FB-43B8-9FC9-BB3D88FAD5C4}" presName="sibTrans" presStyleCnt="0"/>
      <dgm:spPr/>
    </dgm:pt>
    <dgm:pt modelId="{E4F13939-BBCD-4AE0-AB7F-16CC5D8EE6EB}" type="pres">
      <dgm:prSet presAssocID="{70CF3E11-8347-49FF-B1D8-28C612E9B6DE}" presName="node" presStyleLbl="node1" presStyleIdx="4" presStyleCnt="6">
        <dgm:presLayoutVars>
          <dgm:bulletEnabled val="1"/>
        </dgm:presLayoutVars>
      </dgm:prSet>
      <dgm:spPr/>
    </dgm:pt>
    <dgm:pt modelId="{65F9BD41-49FE-4C00-9C90-8C677A731129}" type="pres">
      <dgm:prSet presAssocID="{F9300A88-148E-4BC0-82C4-81EF71DF21E0}" presName="sibTrans" presStyleCnt="0"/>
      <dgm:spPr/>
    </dgm:pt>
    <dgm:pt modelId="{A0CA692D-F9A9-4137-A3F0-D300C94F8B43}" type="pres">
      <dgm:prSet presAssocID="{01E30661-6E9B-4BC4-97E6-1ED912BD94BC}" presName="node" presStyleLbl="node1" presStyleIdx="5" presStyleCnt="6">
        <dgm:presLayoutVars>
          <dgm:bulletEnabled val="1"/>
        </dgm:presLayoutVars>
      </dgm:prSet>
      <dgm:spPr/>
    </dgm:pt>
  </dgm:ptLst>
  <dgm:cxnLst>
    <dgm:cxn modelId="{8D874905-73C9-4E87-B0B0-20AFAE1624E1}" type="presOf" srcId="{566F586A-A994-4804-9C96-3046E55639C7}" destId="{1B558E55-37DC-4859-9ABB-EFE02DEEEF05}" srcOrd="0" destOrd="0" presId="urn:microsoft.com/office/officeart/2005/8/layout/default"/>
    <dgm:cxn modelId="{FA6DFB07-20F1-4F0E-9255-500A8F164870}" type="presOf" srcId="{01E30661-6E9B-4BC4-97E6-1ED912BD94BC}" destId="{A0CA692D-F9A9-4137-A3F0-D300C94F8B43}" srcOrd="0" destOrd="0" presId="urn:microsoft.com/office/officeart/2005/8/layout/default"/>
    <dgm:cxn modelId="{00D4B53F-C5C9-4BFC-A881-49DE56DF87A6}" type="presOf" srcId="{55220F87-5E16-47B8-A21F-AFF970B8B344}" destId="{D6D2973D-8A4F-489C-98E7-09D1E24A7823}" srcOrd="0" destOrd="0" presId="urn:microsoft.com/office/officeart/2005/8/layout/default"/>
    <dgm:cxn modelId="{9FB5AB61-78F8-4CE9-BA1C-2D3174FA942B}" srcId="{C5BB5DF1-6160-48DA-9244-780755A51C37}" destId="{566F586A-A994-4804-9C96-3046E55639C7}" srcOrd="0" destOrd="0" parTransId="{0E646359-7774-44D7-A78E-48FF645A581F}" sibTransId="{354A0CE6-2E67-42BB-BD99-61C4184CA873}"/>
    <dgm:cxn modelId="{67B6D143-4D6F-4BAA-A932-FBA343ECE699}" srcId="{C5BB5DF1-6160-48DA-9244-780755A51C37}" destId="{01E30661-6E9B-4BC4-97E6-1ED912BD94BC}" srcOrd="5" destOrd="0" parTransId="{85073015-21FF-4D18-8A85-15CF7451C999}" sibTransId="{74DE02A3-8E93-4B6B-808F-771F3E886FC6}"/>
    <dgm:cxn modelId="{1981E26F-C980-42BD-AA1D-901EDC408734}" type="presOf" srcId="{D015054C-81C6-4890-A79E-D1CE56015725}" destId="{CEFF9ACB-BDC8-44F9-950F-66F3103CE8A2}" srcOrd="0" destOrd="0" presId="urn:microsoft.com/office/officeart/2005/8/layout/default"/>
    <dgm:cxn modelId="{B5DCBF56-E027-4632-B82E-880E4C32B538}" srcId="{C5BB5DF1-6160-48DA-9244-780755A51C37}" destId="{55220F87-5E16-47B8-A21F-AFF970B8B344}" srcOrd="1" destOrd="0" parTransId="{28977972-4746-4BC7-89C0-8CA10F923B93}" sibTransId="{CE7F92AF-CB5B-4D9B-AD2A-570D7426473A}"/>
    <dgm:cxn modelId="{FE4CBA83-6E30-44B2-BCBF-59F229E9AB6C}" type="presOf" srcId="{70CF3E11-8347-49FF-B1D8-28C612E9B6DE}" destId="{E4F13939-BBCD-4AE0-AB7F-16CC5D8EE6EB}" srcOrd="0" destOrd="0" presId="urn:microsoft.com/office/officeart/2005/8/layout/default"/>
    <dgm:cxn modelId="{5B62E297-24C3-4125-A4C6-D20DD9D1BE1A}" srcId="{C5BB5DF1-6160-48DA-9244-780755A51C37}" destId="{70CF3E11-8347-49FF-B1D8-28C612E9B6DE}" srcOrd="4" destOrd="0" parTransId="{4B48E168-EFFC-4E1C-AB4A-2F90380A595E}" sibTransId="{F9300A88-148E-4BC0-82C4-81EF71DF21E0}"/>
    <dgm:cxn modelId="{5F41649E-1707-4C0C-80C4-90ADCFE6124E}" type="presOf" srcId="{91227456-364D-4334-8DF8-31D60D3B222D}" destId="{24581844-4BD3-4B52-A41D-CE11DE6A6DA7}" srcOrd="0" destOrd="0" presId="urn:microsoft.com/office/officeart/2005/8/layout/default"/>
    <dgm:cxn modelId="{EDD3E2D3-767C-49A6-B6E7-1C4666CBA5B9}" srcId="{C5BB5DF1-6160-48DA-9244-780755A51C37}" destId="{91227456-364D-4334-8DF8-31D60D3B222D}" srcOrd="3" destOrd="0" parTransId="{AE68588D-19AD-4688-89A0-1A09D48B3362}" sibTransId="{8C288D70-39FB-43B8-9FC9-BB3D88FAD5C4}"/>
    <dgm:cxn modelId="{BCF0D0E2-7832-4736-98E9-D156945CD970}" type="presOf" srcId="{C5BB5DF1-6160-48DA-9244-780755A51C37}" destId="{91AECCB5-357E-4817-8D8B-617F328E7EE2}" srcOrd="0" destOrd="0" presId="urn:microsoft.com/office/officeart/2005/8/layout/default"/>
    <dgm:cxn modelId="{B357EAFB-1AAE-4A93-866E-596CD83BFABA}" srcId="{C5BB5DF1-6160-48DA-9244-780755A51C37}" destId="{D015054C-81C6-4890-A79E-D1CE56015725}" srcOrd="2" destOrd="0" parTransId="{D90BD2FD-D2F9-40FE-B1F1-2423F094A84C}" sibTransId="{AB417AFA-789F-4AF3-AF11-5301AB6B21EC}"/>
    <dgm:cxn modelId="{8A1C0F08-D7F6-4EF0-BBC7-A54829BBDEC1}" type="presParOf" srcId="{91AECCB5-357E-4817-8D8B-617F328E7EE2}" destId="{1B558E55-37DC-4859-9ABB-EFE02DEEEF05}" srcOrd="0" destOrd="0" presId="urn:microsoft.com/office/officeart/2005/8/layout/default"/>
    <dgm:cxn modelId="{04309D3C-9431-413A-9C10-C831746B1D70}" type="presParOf" srcId="{91AECCB5-357E-4817-8D8B-617F328E7EE2}" destId="{37F8B5B6-4041-4689-A87E-63C71563838F}" srcOrd="1" destOrd="0" presId="urn:microsoft.com/office/officeart/2005/8/layout/default"/>
    <dgm:cxn modelId="{78EC33AB-8F98-4D1F-AB3F-195E99AC6C43}" type="presParOf" srcId="{91AECCB5-357E-4817-8D8B-617F328E7EE2}" destId="{D6D2973D-8A4F-489C-98E7-09D1E24A7823}" srcOrd="2" destOrd="0" presId="urn:microsoft.com/office/officeart/2005/8/layout/default"/>
    <dgm:cxn modelId="{0A6FD59F-6260-4716-B5C4-8E613AECDA51}" type="presParOf" srcId="{91AECCB5-357E-4817-8D8B-617F328E7EE2}" destId="{50BB133D-B7E8-4116-894A-BA942DC7371E}" srcOrd="3" destOrd="0" presId="urn:microsoft.com/office/officeart/2005/8/layout/default"/>
    <dgm:cxn modelId="{38129FA1-88A9-482E-B0A4-C40F4BC7BD21}" type="presParOf" srcId="{91AECCB5-357E-4817-8D8B-617F328E7EE2}" destId="{CEFF9ACB-BDC8-44F9-950F-66F3103CE8A2}" srcOrd="4" destOrd="0" presId="urn:microsoft.com/office/officeart/2005/8/layout/default"/>
    <dgm:cxn modelId="{2E310CA3-BDB4-40C4-8367-D2AB21AF6341}" type="presParOf" srcId="{91AECCB5-357E-4817-8D8B-617F328E7EE2}" destId="{0E404452-696D-42B2-893E-6674B58D7ECA}" srcOrd="5" destOrd="0" presId="urn:microsoft.com/office/officeart/2005/8/layout/default"/>
    <dgm:cxn modelId="{B8E4FA7B-6859-4D9F-81C5-4596BACFF434}" type="presParOf" srcId="{91AECCB5-357E-4817-8D8B-617F328E7EE2}" destId="{24581844-4BD3-4B52-A41D-CE11DE6A6DA7}" srcOrd="6" destOrd="0" presId="urn:microsoft.com/office/officeart/2005/8/layout/default"/>
    <dgm:cxn modelId="{18294143-B475-45E4-A3FD-D38D4A2A4C53}" type="presParOf" srcId="{91AECCB5-357E-4817-8D8B-617F328E7EE2}" destId="{3CE509D9-2004-46CF-8821-01A02FA86F11}" srcOrd="7" destOrd="0" presId="urn:microsoft.com/office/officeart/2005/8/layout/default"/>
    <dgm:cxn modelId="{76E7179B-D5A6-40DD-A1D6-F0746F82DD37}" type="presParOf" srcId="{91AECCB5-357E-4817-8D8B-617F328E7EE2}" destId="{E4F13939-BBCD-4AE0-AB7F-16CC5D8EE6EB}" srcOrd="8" destOrd="0" presId="urn:microsoft.com/office/officeart/2005/8/layout/default"/>
    <dgm:cxn modelId="{BBAFA43C-4AE9-454C-A6E7-E549EFA633CD}" type="presParOf" srcId="{91AECCB5-357E-4817-8D8B-617F328E7EE2}" destId="{65F9BD41-49FE-4C00-9C90-8C677A731129}" srcOrd="9" destOrd="0" presId="urn:microsoft.com/office/officeart/2005/8/layout/default"/>
    <dgm:cxn modelId="{806E289F-BF9E-4946-852F-65301609BAE0}" type="presParOf" srcId="{91AECCB5-357E-4817-8D8B-617F328E7EE2}" destId="{A0CA692D-F9A9-4137-A3F0-D300C94F8B43}" srcOrd="1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BB5DF1-6160-48DA-9244-780755A51C3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CA"/>
        </a:p>
      </dgm:t>
    </dgm:pt>
    <dgm:pt modelId="{566F586A-A994-4804-9C96-3046E55639C7}">
      <dgm:prSet phldrT="[Text]" custT="1"/>
      <dgm:spPr>
        <a:solidFill>
          <a:srgbClr val="0C1752"/>
        </a:solidFill>
        <a:ln>
          <a:solidFill>
            <a:srgbClr val="0C1752"/>
          </a:solidFill>
        </a:ln>
      </dgm:spPr>
      <dgm:t>
        <a:bodyPr/>
        <a:lstStyle/>
        <a:p>
          <a:r>
            <a:rPr lang="en-CA" sz="1800" dirty="0">
              <a:latin typeface="Montserrat" panose="00000500000000000000" pitchFamily="2" charset="0"/>
            </a:rPr>
            <a:t>Master how to build automated workflows using n8n.</a:t>
          </a:r>
          <a:endParaRPr lang="en-CA" sz="1800" dirty="0">
            <a:latin typeface="Montserrat" panose="00000500000000000000" pitchFamily="2" charset="0"/>
            <a:cs typeface="Mongolian Baiti" panose="03000500000000000000" pitchFamily="66" charset="0"/>
          </a:endParaRPr>
        </a:p>
      </dgm:t>
    </dgm:pt>
    <dgm:pt modelId="{0E646359-7774-44D7-A78E-48FF645A581F}" type="parTrans" cxnId="{9FB5AB61-78F8-4CE9-BA1C-2D3174FA942B}">
      <dgm:prSet/>
      <dgm:spPr/>
      <dgm:t>
        <a:bodyPr/>
        <a:lstStyle/>
        <a:p>
          <a:endParaRPr lang="en-CA" sz="1800">
            <a:latin typeface="Montserrat" panose="00000500000000000000" pitchFamily="2" charset="0"/>
            <a:cs typeface="Mongolian Baiti" panose="03000500000000000000" pitchFamily="66" charset="0"/>
          </a:endParaRPr>
        </a:p>
      </dgm:t>
    </dgm:pt>
    <dgm:pt modelId="{354A0CE6-2E67-42BB-BD99-61C4184CA873}" type="sibTrans" cxnId="{9FB5AB61-78F8-4CE9-BA1C-2D3174FA942B}">
      <dgm:prSet/>
      <dgm:spPr/>
      <dgm:t>
        <a:bodyPr/>
        <a:lstStyle/>
        <a:p>
          <a:endParaRPr lang="en-CA" sz="1800">
            <a:latin typeface="Montserrat" panose="00000500000000000000" pitchFamily="2" charset="0"/>
            <a:cs typeface="Mongolian Baiti" panose="03000500000000000000" pitchFamily="66" charset="0"/>
          </a:endParaRPr>
        </a:p>
      </dgm:t>
    </dgm:pt>
    <dgm:pt modelId="{55220F87-5E16-47B8-A21F-AFF970B8B344}">
      <dgm:prSet custT="1"/>
      <dgm:spPr>
        <a:solidFill>
          <a:srgbClr val="D56E48"/>
        </a:solidFill>
      </dgm:spPr>
      <dgm:t>
        <a:bodyPr/>
        <a:lstStyle/>
        <a:p>
          <a:pPr>
            <a:buNone/>
          </a:pPr>
          <a:r>
            <a:rPr lang="en-CA" sz="1800" dirty="0">
              <a:latin typeface="Montserrat" panose="00000500000000000000" pitchFamily="2" charset="0"/>
            </a:rPr>
            <a:t>Build Agentic AI workflows with memory, tools, and search capabilities.</a:t>
          </a:r>
        </a:p>
      </dgm:t>
    </dgm:pt>
    <dgm:pt modelId="{28977972-4746-4BC7-89C0-8CA10F923B93}" type="parTrans" cxnId="{B5DCBF56-E027-4632-B82E-880E4C32B538}">
      <dgm:prSet/>
      <dgm:spPr/>
      <dgm:t>
        <a:bodyPr/>
        <a:lstStyle/>
        <a:p>
          <a:endParaRPr lang="en-CA" sz="1800"/>
        </a:p>
      </dgm:t>
    </dgm:pt>
    <dgm:pt modelId="{CE7F92AF-CB5B-4D9B-AD2A-570D7426473A}" type="sibTrans" cxnId="{B5DCBF56-E027-4632-B82E-880E4C32B538}">
      <dgm:prSet/>
      <dgm:spPr/>
      <dgm:t>
        <a:bodyPr/>
        <a:lstStyle/>
        <a:p>
          <a:endParaRPr lang="en-CA" sz="1800"/>
        </a:p>
      </dgm:t>
    </dgm:pt>
    <dgm:pt modelId="{D015054C-81C6-4890-A79E-D1CE56015725}">
      <dgm:prSet custT="1"/>
      <dgm:spPr>
        <a:solidFill>
          <a:srgbClr val="1BBFD1"/>
        </a:solidFill>
      </dgm:spPr>
      <dgm:t>
        <a:bodyPr/>
        <a:lstStyle/>
        <a:p>
          <a:pPr>
            <a:buNone/>
          </a:pPr>
          <a:r>
            <a:rPr lang="en-CA" sz="1800" dirty="0">
              <a:latin typeface="Montserrat" panose="00000500000000000000" pitchFamily="2" charset="0"/>
            </a:rPr>
            <a:t>Design workflows that can check calendar availability and schedule meetings automatically.</a:t>
          </a:r>
        </a:p>
      </dgm:t>
    </dgm:pt>
    <dgm:pt modelId="{D90BD2FD-D2F9-40FE-B1F1-2423F094A84C}" type="parTrans" cxnId="{B357EAFB-1AAE-4A93-866E-596CD83BFABA}">
      <dgm:prSet/>
      <dgm:spPr/>
      <dgm:t>
        <a:bodyPr/>
        <a:lstStyle/>
        <a:p>
          <a:endParaRPr lang="en-CA" sz="1800"/>
        </a:p>
      </dgm:t>
    </dgm:pt>
    <dgm:pt modelId="{AB417AFA-789F-4AF3-AF11-5301AB6B21EC}" type="sibTrans" cxnId="{B357EAFB-1AAE-4A93-866E-596CD83BFABA}">
      <dgm:prSet/>
      <dgm:spPr/>
      <dgm:t>
        <a:bodyPr/>
        <a:lstStyle/>
        <a:p>
          <a:endParaRPr lang="en-CA" sz="1800"/>
        </a:p>
      </dgm:t>
    </dgm:pt>
    <dgm:pt modelId="{55A8C690-2623-4C15-B6FA-66F6697FAA56}">
      <dgm:prSet custT="1"/>
      <dgm:spPr>
        <a:solidFill>
          <a:schemeClr val="bg1">
            <a:lumMod val="65000"/>
          </a:schemeClr>
        </a:solidFill>
      </dgm:spPr>
      <dgm:t>
        <a:bodyPr/>
        <a:lstStyle/>
        <a:p>
          <a:pPr>
            <a:buNone/>
          </a:pPr>
          <a:r>
            <a:rPr lang="en-CA" sz="1800" dirty="0">
              <a:latin typeface="Montserrat" panose="00000500000000000000" pitchFamily="2" charset="0"/>
            </a:rPr>
            <a:t>Learn how to leverage existing workflow templates in n8n.</a:t>
          </a:r>
        </a:p>
      </dgm:t>
    </dgm:pt>
    <dgm:pt modelId="{726F774A-13C4-4A8B-AF9B-ED12E340F9D4}" type="parTrans" cxnId="{D78AD352-4ACD-450D-87E9-D0856B7C51D6}">
      <dgm:prSet/>
      <dgm:spPr/>
      <dgm:t>
        <a:bodyPr/>
        <a:lstStyle/>
        <a:p>
          <a:endParaRPr lang="en-CA" sz="1800"/>
        </a:p>
      </dgm:t>
    </dgm:pt>
    <dgm:pt modelId="{0218A806-BB8D-4E5E-9626-5183E3D82ED3}" type="sibTrans" cxnId="{D78AD352-4ACD-450D-87E9-D0856B7C51D6}">
      <dgm:prSet/>
      <dgm:spPr/>
      <dgm:t>
        <a:bodyPr/>
        <a:lstStyle/>
        <a:p>
          <a:endParaRPr lang="en-CA" sz="1800"/>
        </a:p>
      </dgm:t>
    </dgm:pt>
    <dgm:pt modelId="{70CF3E11-8347-49FF-B1D8-28C612E9B6DE}">
      <dgm:prSet custT="1"/>
      <dgm:spPr>
        <a:solidFill>
          <a:srgbClr val="0C1752"/>
        </a:solidFill>
      </dgm:spPr>
      <dgm:t>
        <a:bodyPr/>
        <a:lstStyle/>
        <a:p>
          <a:pPr>
            <a:buNone/>
          </a:pPr>
          <a:r>
            <a:rPr lang="en-CA" sz="1800" dirty="0">
              <a:latin typeface="Montserrat" panose="00000500000000000000" pitchFamily="2" charset="0"/>
            </a:rPr>
            <a:t>Learn how to parse output and store it in specialized fields in a Google sheet.</a:t>
          </a:r>
        </a:p>
      </dgm:t>
    </dgm:pt>
    <dgm:pt modelId="{4B48E168-EFFC-4E1C-AB4A-2F90380A595E}" type="parTrans" cxnId="{5B62E297-24C3-4125-A4C6-D20DD9D1BE1A}">
      <dgm:prSet/>
      <dgm:spPr/>
      <dgm:t>
        <a:bodyPr/>
        <a:lstStyle/>
        <a:p>
          <a:endParaRPr lang="en-CA" sz="1800"/>
        </a:p>
      </dgm:t>
    </dgm:pt>
    <dgm:pt modelId="{F9300A88-148E-4BC0-82C4-81EF71DF21E0}" type="sibTrans" cxnId="{5B62E297-24C3-4125-A4C6-D20DD9D1BE1A}">
      <dgm:prSet/>
      <dgm:spPr/>
      <dgm:t>
        <a:bodyPr/>
        <a:lstStyle/>
        <a:p>
          <a:endParaRPr lang="en-CA" sz="1800"/>
        </a:p>
      </dgm:t>
    </dgm:pt>
    <dgm:pt modelId="{CAB8062C-E4F6-495B-904E-847BB3DBBEA8}">
      <dgm:prSet custT="1"/>
      <dgm:spPr>
        <a:solidFill>
          <a:srgbClr val="D56E48"/>
        </a:solidFill>
      </dgm:spPr>
      <dgm:t>
        <a:bodyPr/>
        <a:lstStyle/>
        <a:p>
          <a:r>
            <a:rPr lang="en-CA" sz="1800" dirty="0">
              <a:latin typeface="Montserrat" panose="00000500000000000000" pitchFamily="2" charset="0"/>
            </a:rPr>
            <a:t>Perform Email triggers in n8n and add a conditional switch.</a:t>
          </a:r>
        </a:p>
      </dgm:t>
    </dgm:pt>
    <dgm:pt modelId="{16902DB3-25EE-46F6-A7BD-AABA739E1644}" type="parTrans" cxnId="{253023EA-A668-4826-86DD-27CC3502E186}">
      <dgm:prSet/>
      <dgm:spPr/>
      <dgm:t>
        <a:bodyPr/>
        <a:lstStyle/>
        <a:p>
          <a:endParaRPr lang="en-CA" sz="1800"/>
        </a:p>
      </dgm:t>
    </dgm:pt>
    <dgm:pt modelId="{16509B71-DDAF-4F5C-9CC8-1128AD1E3E93}" type="sibTrans" cxnId="{253023EA-A668-4826-86DD-27CC3502E186}">
      <dgm:prSet/>
      <dgm:spPr/>
      <dgm:t>
        <a:bodyPr/>
        <a:lstStyle/>
        <a:p>
          <a:endParaRPr lang="en-CA" sz="1800"/>
        </a:p>
      </dgm:t>
    </dgm:pt>
    <dgm:pt modelId="{91AECCB5-357E-4817-8D8B-617F328E7EE2}" type="pres">
      <dgm:prSet presAssocID="{C5BB5DF1-6160-48DA-9244-780755A51C37}" presName="diagram" presStyleCnt="0">
        <dgm:presLayoutVars>
          <dgm:dir/>
          <dgm:resizeHandles val="exact"/>
        </dgm:presLayoutVars>
      </dgm:prSet>
      <dgm:spPr/>
    </dgm:pt>
    <dgm:pt modelId="{1B558E55-37DC-4859-9ABB-EFE02DEEEF05}" type="pres">
      <dgm:prSet presAssocID="{566F586A-A994-4804-9C96-3046E55639C7}" presName="node" presStyleLbl="node1" presStyleIdx="0" presStyleCnt="6">
        <dgm:presLayoutVars>
          <dgm:bulletEnabled val="1"/>
        </dgm:presLayoutVars>
      </dgm:prSet>
      <dgm:spPr/>
    </dgm:pt>
    <dgm:pt modelId="{37F8B5B6-4041-4689-A87E-63C71563838F}" type="pres">
      <dgm:prSet presAssocID="{354A0CE6-2E67-42BB-BD99-61C4184CA873}" presName="sibTrans" presStyleCnt="0"/>
      <dgm:spPr/>
    </dgm:pt>
    <dgm:pt modelId="{D6D2973D-8A4F-489C-98E7-09D1E24A7823}" type="pres">
      <dgm:prSet presAssocID="{55220F87-5E16-47B8-A21F-AFF970B8B344}" presName="node" presStyleLbl="node1" presStyleIdx="1" presStyleCnt="6">
        <dgm:presLayoutVars>
          <dgm:bulletEnabled val="1"/>
        </dgm:presLayoutVars>
      </dgm:prSet>
      <dgm:spPr/>
    </dgm:pt>
    <dgm:pt modelId="{50BB133D-B7E8-4116-894A-BA942DC7371E}" type="pres">
      <dgm:prSet presAssocID="{CE7F92AF-CB5B-4D9B-AD2A-570D7426473A}" presName="sibTrans" presStyleCnt="0"/>
      <dgm:spPr/>
    </dgm:pt>
    <dgm:pt modelId="{CEFF9ACB-BDC8-44F9-950F-66F3103CE8A2}" type="pres">
      <dgm:prSet presAssocID="{D015054C-81C6-4890-A79E-D1CE56015725}" presName="node" presStyleLbl="node1" presStyleIdx="2" presStyleCnt="6">
        <dgm:presLayoutVars>
          <dgm:bulletEnabled val="1"/>
        </dgm:presLayoutVars>
      </dgm:prSet>
      <dgm:spPr/>
    </dgm:pt>
    <dgm:pt modelId="{0E404452-696D-42B2-893E-6674B58D7ECA}" type="pres">
      <dgm:prSet presAssocID="{AB417AFA-789F-4AF3-AF11-5301AB6B21EC}" presName="sibTrans" presStyleCnt="0"/>
      <dgm:spPr/>
    </dgm:pt>
    <dgm:pt modelId="{7200915B-DD61-4CBE-8320-0C0081D13B56}" type="pres">
      <dgm:prSet presAssocID="{55A8C690-2623-4C15-B6FA-66F6697FAA56}" presName="node" presStyleLbl="node1" presStyleIdx="3" presStyleCnt="6">
        <dgm:presLayoutVars>
          <dgm:bulletEnabled val="1"/>
        </dgm:presLayoutVars>
      </dgm:prSet>
      <dgm:spPr/>
    </dgm:pt>
    <dgm:pt modelId="{6D79023A-951F-46B0-B820-51C892740721}" type="pres">
      <dgm:prSet presAssocID="{0218A806-BB8D-4E5E-9626-5183E3D82ED3}" presName="sibTrans" presStyleCnt="0"/>
      <dgm:spPr/>
    </dgm:pt>
    <dgm:pt modelId="{E4F13939-BBCD-4AE0-AB7F-16CC5D8EE6EB}" type="pres">
      <dgm:prSet presAssocID="{70CF3E11-8347-49FF-B1D8-28C612E9B6DE}" presName="node" presStyleLbl="node1" presStyleIdx="4" presStyleCnt="6">
        <dgm:presLayoutVars>
          <dgm:bulletEnabled val="1"/>
        </dgm:presLayoutVars>
      </dgm:prSet>
      <dgm:spPr/>
    </dgm:pt>
    <dgm:pt modelId="{65F9BD41-49FE-4C00-9C90-8C677A731129}" type="pres">
      <dgm:prSet presAssocID="{F9300A88-148E-4BC0-82C4-81EF71DF21E0}" presName="sibTrans" presStyleCnt="0"/>
      <dgm:spPr/>
    </dgm:pt>
    <dgm:pt modelId="{DA8401CE-D266-420A-9B01-895CD46752F6}" type="pres">
      <dgm:prSet presAssocID="{CAB8062C-E4F6-495B-904E-847BB3DBBEA8}" presName="node" presStyleLbl="node1" presStyleIdx="5" presStyleCnt="6">
        <dgm:presLayoutVars>
          <dgm:bulletEnabled val="1"/>
        </dgm:presLayoutVars>
      </dgm:prSet>
      <dgm:spPr/>
    </dgm:pt>
  </dgm:ptLst>
  <dgm:cxnLst>
    <dgm:cxn modelId="{8D874905-73C9-4E87-B0B0-20AFAE1624E1}" type="presOf" srcId="{566F586A-A994-4804-9C96-3046E55639C7}" destId="{1B558E55-37DC-4859-9ABB-EFE02DEEEF05}" srcOrd="0" destOrd="0" presId="urn:microsoft.com/office/officeart/2005/8/layout/default"/>
    <dgm:cxn modelId="{A2C4230A-3306-4F53-9CAD-27F24F8E8DF4}" type="presOf" srcId="{55A8C690-2623-4C15-B6FA-66F6697FAA56}" destId="{7200915B-DD61-4CBE-8320-0C0081D13B56}" srcOrd="0" destOrd="0" presId="urn:microsoft.com/office/officeart/2005/8/layout/default"/>
    <dgm:cxn modelId="{7CFABD16-4D3A-4567-9E11-52FF24AC7699}" type="presOf" srcId="{CAB8062C-E4F6-495B-904E-847BB3DBBEA8}" destId="{DA8401CE-D266-420A-9B01-895CD46752F6}" srcOrd="0" destOrd="0" presId="urn:microsoft.com/office/officeart/2005/8/layout/default"/>
    <dgm:cxn modelId="{00D4B53F-C5C9-4BFC-A881-49DE56DF87A6}" type="presOf" srcId="{55220F87-5E16-47B8-A21F-AFF970B8B344}" destId="{D6D2973D-8A4F-489C-98E7-09D1E24A7823}" srcOrd="0" destOrd="0" presId="urn:microsoft.com/office/officeart/2005/8/layout/default"/>
    <dgm:cxn modelId="{9FB5AB61-78F8-4CE9-BA1C-2D3174FA942B}" srcId="{C5BB5DF1-6160-48DA-9244-780755A51C37}" destId="{566F586A-A994-4804-9C96-3046E55639C7}" srcOrd="0" destOrd="0" parTransId="{0E646359-7774-44D7-A78E-48FF645A581F}" sibTransId="{354A0CE6-2E67-42BB-BD99-61C4184CA873}"/>
    <dgm:cxn modelId="{1981E26F-C980-42BD-AA1D-901EDC408734}" type="presOf" srcId="{D015054C-81C6-4890-A79E-D1CE56015725}" destId="{CEFF9ACB-BDC8-44F9-950F-66F3103CE8A2}" srcOrd="0" destOrd="0" presId="urn:microsoft.com/office/officeart/2005/8/layout/default"/>
    <dgm:cxn modelId="{D78AD352-4ACD-450D-87E9-D0856B7C51D6}" srcId="{C5BB5DF1-6160-48DA-9244-780755A51C37}" destId="{55A8C690-2623-4C15-B6FA-66F6697FAA56}" srcOrd="3" destOrd="0" parTransId="{726F774A-13C4-4A8B-AF9B-ED12E340F9D4}" sibTransId="{0218A806-BB8D-4E5E-9626-5183E3D82ED3}"/>
    <dgm:cxn modelId="{B5DCBF56-E027-4632-B82E-880E4C32B538}" srcId="{C5BB5DF1-6160-48DA-9244-780755A51C37}" destId="{55220F87-5E16-47B8-A21F-AFF970B8B344}" srcOrd="1" destOrd="0" parTransId="{28977972-4746-4BC7-89C0-8CA10F923B93}" sibTransId="{CE7F92AF-CB5B-4D9B-AD2A-570D7426473A}"/>
    <dgm:cxn modelId="{FE4CBA83-6E30-44B2-BCBF-59F229E9AB6C}" type="presOf" srcId="{70CF3E11-8347-49FF-B1D8-28C612E9B6DE}" destId="{E4F13939-BBCD-4AE0-AB7F-16CC5D8EE6EB}" srcOrd="0" destOrd="0" presId="urn:microsoft.com/office/officeart/2005/8/layout/default"/>
    <dgm:cxn modelId="{5B62E297-24C3-4125-A4C6-D20DD9D1BE1A}" srcId="{C5BB5DF1-6160-48DA-9244-780755A51C37}" destId="{70CF3E11-8347-49FF-B1D8-28C612E9B6DE}" srcOrd="4" destOrd="0" parTransId="{4B48E168-EFFC-4E1C-AB4A-2F90380A595E}" sibTransId="{F9300A88-148E-4BC0-82C4-81EF71DF21E0}"/>
    <dgm:cxn modelId="{BCF0D0E2-7832-4736-98E9-D156945CD970}" type="presOf" srcId="{C5BB5DF1-6160-48DA-9244-780755A51C37}" destId="{91AECCB5-357E-4817-8D8B-617F328E7EE2}" srcOrd="0" destOrd="0" presId="urn:microsoft.com/office/officeart/2005/8/layout/default"/>
    <dgm:cxn modelId="{253023EA-A668-4826-86DD-27CC3502E186}" srcId="{C5BB5DF1-6160-48DA-9244-780755A51C37}" destId="{CAB8062C-E4F6-495B-904E-847BB3DBBEA8}" srcOrd="5" destOrd="0" parTransId="{16902DB3-25EE-46F6-A7BD-AABA739E1644}" sibTransId="{16509B71-DDAF-4F5C-9CC8-1128AD1E3E93}"/>
    <dgm:cxn modelId="{B357EAFB-1AAE-4A93-866E-596CD83BFABA}" srcId="{C5BB5DF1-6160-48DA-9244-780755A51C37}" destId="{D015054C-81C6-4890-A79E-D1CE56015725}" srcOrd="2" destOrd="0" parTransId="{D90BD2FD-D2F9-40FE-B1F1-2423F094A84C}" sibTransId="{AB417AFA-789F-4AF3-AF11-5301AB6B21EC}"/>
    <dgm:cxn modelId="{8A1C0F08-D7F6-4EF0-BBC7-A54829BBDEC1}" type="presParOf" srcId="{91AECCB5-357E-4817-8D8B-617F328E7EE2}" destId="{1B558E55-37DC-4859-9ABB-EFE02DEEEF05}" srcOrd="0" destOrd="0" presId="urn:microsoft.com/office/officeart/2005/8/layout/default"/>
    <dgm:cxn modelId="{04309D3C-9431-413A-9C10-C831746B1D70}" type="presParOf" srcId="{91AECCB5-357E-4817-8D8B-617F328E7EE2}" destId="{37F8B5B6-4041-4689-A87E-63C71563838F}" srcOrd="1" destOrd="0" presId="urn:microsoft.com/office/officeart/2005/8/layout/default"/>
    <dgm:cxn modelId="{78EC33AB-8F98-4D1F-AB3F-195E99AC6C43}" type="presParOf" srcId="{91AECCB5-357E-4817-8D8B-617F328E7EE2}" destId="{D6D2973D-8A4F-489C-98E7-09D1E24A7823}" srcOrd="2" destOrd="0" presId="urn:microsoft.com/office/officeart/2005/8/layout/default"/>
    <dgm:cxn modelId="{0A6FD59F-6260-4716-B5C4-8E613AECDA51}" type="presParOf" srcId="{91AECCB5-357E-4817-8D8B-617F328E7EE2}" destId="{50BB133D-B7E8-4116-894A-BA942DC7371E}" srcOrd="3" destOrd="0" presId="urn:microsoft.com/office/officeart/2005/8/layout/default"/>
    <dgm:cxn modelId="{38129FA1-88A9-482E-B0A4-C40F4BC7BD21}" type="presParOf" srcId="{91AECCB5-357E-4817-8D8B-617F328E7EE2}" destId="{CEFF9ACB-BDC8-44F9-950F-66F3103CE8A2}" srcOrd="4" destOrd="0" presId="urn:microsoft.com/office/officeart/2005/8/layout/default"/>
    <dgm:cxn modelId="{2E310CA3-BDB4-40C4-8367-D2AB21AF6341}" type="presParOf" srcId="{91AECCB5-357E-4817-8D8B-617F328E7EE2}" destId="{0E404452-696D-42B2-893E-6674B58D7ECA}" srcOrd="5" destOrd="0" presId="urn:microsoft.com/office/officeart/2005/8/layout/default"/>
    <dgm:cxn modelId="{6CB54444-B312-424E-8F23-8FB0D837C73C}" type="presParOf" srcId="{91AECCB5-357E-4817-8D8B-617F328E7EE2}" destId="{7200915B-DD61-4CBE-8320-0C0081D13B56}" srcOrd="6" destOrd="0" presId="urn:microsoft.com/office/officeart/2005/8/layout/default"/>
    <dgm:cxn modelId="{91CC11DC-8BDB-4724-8303-C6027FDD0F3D}" type="presParOf" srcId="{91AECCB5-357E-4817-8D8B-617F328E7EE2}" destId="{6D79023A-951F-46B0-B820-51C892740721}" srcOrd="7" destOrd="0" presId="urn:microsoft.com/office/officeart/2005/8/layout/default"/>
    <dgm:cxn modelId="{76E7179B-D5A6-40DD-A1D6-F0746F82DD37}" type="presParOf" srcId="{91AECCB5-357E-4817-8D8B-617F328E7EE2}" destId="{E4F13939-BBCD-4AE0-AB7F-16CC5D8EE6EB}" srcOrd="8" destOrd="0" presId="urn:microsoft.com/office/officeart/2005/8/layout/default"/>
    <dgm:cxn modelId="{BBAFA43C-4AE9-454C-A6E7-E549EFA633CD}" type="presParOf" srcId="{91AECCB5-357E-4817-8D8B-617F328E7EE2}" destId="{65F9BD41-49FE-4C00-9C90-8C677A731129}" srcOrd="9" destOrd="0" presId="urn:microsoft.com/office/officeart/2005/8/layout/default"/>
    <dgm:cxn modelId="{532D27A1-B344-490A-9102-5E70933A886C}" type="presParOf" srcId="{91AECCB5-357E-4817-8D8B-617F328E7EE2}" destId="{DA8401CE-D266-420A-9B01-895CD46752F6}" srcOrd="1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558E55-37DC-4859-9ABB-EFE02DEEEF05}">
      <dsp:nvSpPr>
        <dsp:cNvPr id="0" name=""/>
        <dsp:cNvSpPr/>
      </dsp:nvSpPr>
      <dsp:spPr>
        <a:xfrm>
          <a:off x="0" y="487638"/>
          <a:ext cx="2823871" cy="1694322"/>
        </a:xfrm>
        <a:prstGeom prst="rect">
          <a:avLst/>
        </a:prstGeom>
        <a:solidFill>
          <a:srgbClr val="0C1752"/>
        </a:solidFill>
        <a:ln w="25400" cap="flat" cmpd="sng" algn="ctr">
          <a:solidFill>
            <a:srgbClr val="0C175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CA" sz="1500" b="1" kern="1200" dirty="0">
              <a:latin typeface="Montserrat" panose="00000500000000000000" pitchFamily="2" charset="0"/>
            </a:rPr>
            <a:t>Connectors: </a:t>
          </a:r>
          <a:r>
            <a:rPr lang="en-CA" sz="1500" kern="1200" dirty="0">
              <a:latin typeface="Montserrat" panose="00000500000000000000" pitchFamily="2" charset="0"/>
            </a:rPr>
            <a:t>Integrates with over 1000 services like Slack, Gmail, GitHub, Salesforce, Notion, and custom APIs.</a:t>
          </a:r>
          <a:endParaRPr lang="en-CA" sz="1500" kern="1200" dirty="0">
            <a:latin typeface="Montserrat" panose="00000500000000000000" pitchFamily="2" charset="0"/>
            <a:cs typeface="Mongolian Baiti" panose="03000500000000000000" pitchFamily="66" charset="0"/>
          </a:endParaRPr>
        </a:p>
      </dsp:txBody>
      <dsp:txXfrm>
        <a:off x="0" y="487638"/>
        <a:ext cx="2823871" cy="1694322"/>
      </dsp:txXfrm>
    </dsp:sp>
    <dsp:sp modelId="{D6D2973D-8A4F-489C-98E7-09D1E24A7823}">
      <dsp:nvSpPr>
        <dsp:cNvPr id="0" name=""/>
        <dsp:cNvSpPr/>
      </dsp:nvSpPr>
      <dsp:spPr>
        <a:xfrm>
          <a:off x="3106258" y="487638"/>
          <a:ext cx="2823871" cy="1694322"/>
        </a:xfrm>
        <a:prstGeom prst="rect">
          <a:avLst/>
        </a:prstGeom>
        <a:solidFill>
          <a:srgbClr val="D56E4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CA" sz="1500" b="1" kern="1200" dirty="0">
              <a:latin typeface="Montserrat" panose="00000500000000000000" pitchFamily="2" charset="0"/>
            </a:rPr>
            <a:t>Low-code + Code-friendly: </a:t>
          </a:r>
          <a:r>
            <a:rPr lang="en-CA" sz="1500" kern="1200" dirty="0">
              <a:latin typeface="Montserrat" panose="00000500000000000000" pitchFamily="2" charset="0"/>
            </a:rPr>
            <a:t>Drag-and-drop interface, but you can also write custom code when needed.</a:t>
          </a:r>
        </a:p>
      </dsp:txBody>
      <dsp:txXfrm>
        <a:off x="3106258" y="487638"/>
        <a:ext cx="2823871" cy="1694322"/>
      </dsp:txXfrm>
    </dsp:sp>
    <dsp:sp modelId="{CEFF9ACB-BDC8-44F9-950F-66F3103CE8A2}">
      <dsp:nvSpPr>
        <dsp:cNvPr id="0" name=""/>
        <dsp:cNvSpPr/>
      </dsp:nvSpPr>
      <dsp:spPr>
        <a:xfrm>
          <a:off x="6212517" y="487638"/>
          <a:ext cx="2823871" cy="1694322"/>
        </a:xfrm>
        <a:prstGeom prst="rect">
          <a:avLst/>
        </a:prstGeom>
        <a:solidFill>
          <a:srgbClr val="1BBFD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CA" sz="1500" b="1" kern="1200" dirty="0">
              <a:latin typeface="Montserrat" panose="00000500000000000000" pitchFamily="2" charset="0"/>
            </a:rPr>
            <a:t>Visual Building: </a:t>
          </a:r>
          <a:r>
            <a:rPr lang="en-CA" sz="1500" kern="1200" dirty="0">
              <a:latin typeface="Montserrat" panose="00000500000000000000" pitchFamily="2" charset="0"/>
            </a:rPr>
            <a:t>You create workflows by connecting “nodes” (each representing a service or action) in a visual interface.</a:t>
          </a:r>
        </a:p>
      </dsp:txBody>
      <dsp:txXfrm>
        <a:off x="6212517" y="487638"/>
        <a:ext cx="2823871" cy="1694322"/>
      </dsp:txXfrm>
    </dsp:sp>
    <dsp:sp modelId="{24581844-4BD3-4B52-A41D-CE11DE6A6DA7}">
      <dsp:nvSpPr>
        <dsp:cNvPr id="0" name=""/>
        <dsp:cNvSpPr/>
      </dsp:nvSpPr>
      <dsp:spPr>
        <a:xfrm>
          <a:off x="0" y="2464349"/>
          <a:ext cx="2823871" cy="1694322"/>
        </a:xfrm>
        <a:prstGeom prst="rect">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latin typeface="Montserrat" panose="00000500000000000000" pitchFamily="2" charset="0"/>
            </a:rPr>
            <a:t>Conditional Logic: </a:t>
          </a:r>
          <a:r>
            <a:rPr lang="en-US" sz="1500" kern="1200" dirty="0">
              <a:latin typeface="Montserrat" panose="00000500000000000000" pitchFamily="2" charset="0"/>
            </a:rPr>
            <a:t>n8n supports conditional logic, error handling, &amp; retry mechanisms, allowing users to build sophisticated workflows that can adapt to real-world complexities.</a:t>
          </a:r>
        </a:p>
      </dsp:txBody>
      <dsp:txXfrm>
        <a:off x="0" y="2464349"/>
        <a:ext cx="2823871" cy="1694322"/>
      </dsp:txXfrm>
    </dsp:sp>
    <dsp:sp modelId="{E4F13939-BBCD-4AE0-AB7F-16CC5D8EE6EB}">
      <dsp:nvSpPr>
        <dsp:cNvPr id="0" name=""/>
        <dsp:cNvSpPr/>
      </dsp:nvSpPr>
      <dsp:spPr>
        <a:xfrm>
          <a:off x="3106258" y="2464349"/>
          <a:ext cx="2823871" cy="1694322"/>
        </a:xfrm>
        <a:prstGeom prst="rect">
          <a:avLst/>
        </a:prstGeom>
        <a:solidFill>
          <a:srgbClr val="0C175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CA" sz="1500" b="1" kern="1200" dirty="0">
              <a:latin typeface="Montserrat" panose="00000500000000000000" pitchFamily="2" charset="0"/>
            </a:rPr>
            <a:t>Self-Hosting for Full Control: </a:t>
          </a:r>
          <a:r>
            <a:rPr lang="en-US" sz="1500" kern="1200" dirty="0">
              <a:latin typeface="Montserrat" panose="00000500000000000000" pitchFamily="2" charset="0"/>
            </a:rPr>
            <a:t>Users can self-host n8n on their own infrastructure, such as cloud servers, virtual private servers (VPS), or on-premises hardware.</a:t>
          </a:r>
          <a:endParaRPr lang="en-CA" sz="1500" kern="1200" dirty="0">
            <a:latin typeface="Montserrat" panose="00000500000000000000" pitchFamily="2" charset="0"/>
          </a:endParaRPr>
        </a:p>
      </dsp:txBody>
      <dsp:txXfrm>
        <a:off x="3106258" y="2464349"/>
        <a:ext cx="2823871" cy="1694322"/>
      </dsp:txXfrm>
    </dsp:sp>
    <dsp:sp modelId="{A0CA692D-F9A9-4137-A3F0-D300C94F8B43}">
      <dsp:nvSpPr>
        <dsp:cNvPr id="0" name=""/>
        <dsp:cNvSpPr/>
      </dsp:nvSpPr>
      <dsp:spPr>
        <a:xfrm>
          <a:off x="6212517" y="2464349"/>
          <a:ext cx="2823871" cy="1694322"/>
        </a:xfrm>
        <a:prstGeom prst="rect">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t>AI Integration: </a:t>
          </a:r>
          <a:r>
            <a:rPr lang="en-US" sz="1500" kern="1200" dirty="0">
              <a:latin typeface="Montserrat" panose="00000500000000000000" pitchFamily="2" charset="0"/>
            </a:rPr>
            <a:t>n8n offers native integration with AI tools, including LangChain, allowing users to add  features like chatbots &amp; QA systems without writing complex code. </a:t>
          </a:r>
        </a:p>
      </dsp:txBody>
      <dsp:txXfrm>
        <a:off x="6212517" y="2464349"/>
        <a:ext cx="2823871" cy="16943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558E55-37DC-4859-9ABB-EFE02DEEEF05}">
      <dsp:nvSpPr>
        <dsp:cNvPr id="0" name=""/>
        <dsp:cNvSpPr/>
      </dsp:nvSpPr>
      <dsp:spPr>
        <a:xfrm>
          <a:off x="0" y="469099"/>
          <a:ext cx="2710295" cy="1626177"/>
        </a:xfrm>
        <a:prstGeom prst="rect">
          <a:avLst/>
        </a:prstGeom>
        <a:solidFill>
          <a:srgbClr val="0C1752"/>
        </a:solidFill>
        <a:ln w="25400" cap="flat" cmpd="sng" algn="ctr">
          <a:solidFill>
            <a:srgbClr val="0C175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kern="1200" dirty="0">
              <a:latin typeface="Montserrat" panose="00000500000000000000" pitchFamily="2" charset="0"/>
            </a:rPr>
            <a:t>Master how to build automated workflows using n8n.</a:t>
          </a:r>
          <a:endParaRPr lang="en-CA" sz="1800" kern="1200" dirty="0">
            <a:latin typeface="Montserrat" panose="00000500000000000000" pitchFamily="2" charset="0"/>
            <a:cs typeface="Mongolian Baiti" panose="03000500000000000000" pitchFamily="66" charset="0"/>
          </a:endParaRPr>
        </a:p>
      </dsp:txBody>
      <dsp:txXfrm>
        <a:off x="0" y="469099"/>
        <a:ext cx="2710295" cy="1626177"/>
      </dsp:txXfrm>
    </dsp:sp>
    <dsp:sp modelId="{D6D2973D-8A4F-489C-98E7-09D1E24A7823}">
      <dsp:nvSpPr>
        <dsp:cNvPr id="0" name=""/>
        <dsp:cNvSpPr/>
      </dsp:nvSpPr>
      <dsp:spPr>
        <a:xfrm>
          <a:off x="2981324" y="469099"/>
          <a:ext cx="2710295" cy="1626177"/>
        </a:xfrm>
        <a:prstGeom prst="rect">
          <a:avLst/>
        </a:prstGeom>
        <a:solidFill>
          <a:srgbClr val="D56E4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kern="1200" dirty="0">
              <a:latin typeface="Montserrat" panose="00000500000000000000" pitchFamily="2" charset="0"/>
            </a:rPr>
            <a:t>Build Agentic AI workflows with memory, tools, and search capabilities.</a:t>
          </a:r>
        </a:p>
      </dsp:txBody>
      <dsp:txXfrm>
        <a:off x="2981324" y="469099"/>
        <a:ext cx="2710295" cy="1626177"/>
      </dsp:txXfrm>
    </dsp:sp>
    <dsp:sp modelId="{CEFF9ACB-BDC8-44F9-950F-66F3103CE8A2}">
      <dsp:nvSpPr>
        <dsp:cNvPr id="0" name=""/>
        <dsp:cNvSpPr/>
      </dsp:nvSpPr>
      <dsp:spPr>
        <a:xfrm>
          <a:off x="5962649" y="469099"/>
          <a:ext cx="2710295" cy="1626177"/>
        </a:xfrm>
        <a:prstGeom prst="rect">
          <a:avLst/>
        </a:prstGeom>
        <a:solidFill>
          <a:srgbClr val="1BBFD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kern="1200" dirty="0">
              <a:latin typeface="Montserrat" panose="00000500000000000000" pitchFamily="2" charset="0"/>
            </a:rPr>
            <a:t>Design workflows that can check calendar availability and schedule meetings automatically.</a:t>
          </a:r>
        </a:p>
      </dsp:txBody>
      <dsp:txXfrm>
        <a:off x="5962649" y="469099"/>
        <a:ext cx="2710295" cy="1626177"/>
      </dsp:txXfrm>
    </dsp:sp>
    <dsp:sp modelId="{7200915B-DD61-4CBE-8320-0C0081D13B56}">
      <dsp:nvSpPr>
        <dsp:cNvPr id="0" name=""/>
        <dsp:cNvSpPr/>
      </dsp:nvSpPr>
      <dsp:spPr>
        <a:xfrm>
          <a:off x="0" y="2366306"/>
          <a:ext cx="2710295" cy="1626177"/>
        </a:xfrm>
        <a:prstGeom prst="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kern="1200" dirty="0">
              <a:latin typeface="Montserrat" panose="00000500000000000000" pitchFamily="2" charset="0"/>
            </a:rPr>
            <a:t>Learn how to leverage existing workflow templates in n8n.</a:t>
          </a:r>
        </a:p>
      </dsp:txBody>
      <dsp:txXfrm>
        <a:off x="0" y="2366306"/>
        <a:ext cx="2710295" cy="1626177"/>
      </dsp:txXfrm>
    </dsp:sp>
    <dsp:sp modelId="{E4F13939-BBCD-4AE0-AB7F-16CC5D8EE6EB}">
      <dsp:nvSpPr>
        <dsp:cNvPr id="0" name=""/>
        <dsp:cNvSpPr/>
      </dsp:nvSpPr>
      <dsp:spPr>
        <a:xfrm>
          <a:off x="2981324" y="2366306"/>
          <a:ext cx="2710295" cy="1626177"/>
        </a:xfrm>
        <a:prstGeom prst="rect">
          <a:avLst/>
        </a:prstGeom>
        <a:solidFill>
          <a:srgbClr val="0C175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kern="1200" dirty="0">
              <a:latin typeface="Montserrat" panose="00000500000000000000" pitchFamily="2" charset="0"/>
            </a:rPr>
            <a:t>Learn how to parse output and store it in specialized fields in a Google sheet.</a:t>
          </a:r>
        </a:p>
      </dsp:txBody>
      <dsp:txXfrm>
        <a:off x="2981324" y="2366306"/>
        <a:ext cx="2710295" cy="1626177"/>
      </dsp:txXfrm>
    </dsp:sp>
    <dsp:sp modelId="{DA8401CE-D266-420A-9B01-895CD46752F6}">
      <dsp:nvSpPr>
        <dsp:cNvPr id="0" name=""/>
        <dsp:cNvSpPr/>
      </dsp:nvSpPr>
      <dsp:spPr>
        <a:xfrm>
          <a:off x="5962649" y="2366306"/>
          <a:ext cx="2710295" cy="1626177"/>
        </a:xfrm>
        <a:prstGeom prst="rect">
          <a:avLst/>
        </a:prstGeom>
        <a:solidFill>
          <a:srgbClr val="D56E4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kern="1200" dirty="0">
              <a:latin typeface="Montserrat" panose="00000500000000000000" pitchFamily="2" charset="0"/>
            </a:rPr>
            <a:t>Perform Email triggers in n8n and add a conditional switch.</a:t>
          </a:r>
        </a:p>
      </dsp:txBody>
      <dsp:txXfrm>
        <a:off x="5962649" y="2366306"/>
        <a:ext cx="2710295" cy="162617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CA"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DC049E3A-1F7D-B6D0-4B47-E7A36913FB94}"/>
            </a:ext>
          </a:extLst>
        </p:cNvPr>
        <p:cNvGrpSpPr/>
        <p:nvPr/>
      </p:nvGrpSpPr>
      <p:grpSpPr>
        <a:xfrm>
          <a:off x="0" y="0"/>
          <a:ext cx="0" cy="0"/>
          <a:chOff x="0" y="0"/>
          <a:chExt cx="0" cy="0"/>
        </a:xfrm>
      </p:grpSpPr>
      <p:sp>
        <p:nvSpPr>
          <p:cNvPr id="85" name="Google Shape;85;p1:notes">
            <a:extLst>
              <a:ext uri="{FF2B5EF4-FFF2-40B4-BE49-F238E27FC236}">
                <a16:creationId xmlns:a16="http://schemas.microsoft.com/office/drawing/2014/main" id="{BDA5E7F6-E52A-18BD-06DA-3EE7D234EA4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1:notes">
            <a:extLst>
              <a:ext uri="{FF2B5EF4-FFF2-40B4-BE49-F238E27FC236}">
                <a16:creationId xmlns:a16="http://schemas.microsoft.com/office/drawing/2014/main" id="{4B902EA5-B9CC-971E-B05D-E81004D9DAA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636793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58CAA616-F307-7D09-B9C0-6B6AAE3873AE}"/>
            </a:ext>
          </a:extLst>
        </p:cNvPr>
        <p:cNvGrpSpPr/>
        <p:nvPr/>
      </p:nvGrpSpPr>
      <p:grpSpPr>
        <a:xfrm>
          <a:off x="0" y="0"/>
          <a:ext cx="0" cy="0"/>
          <a:chOff x="0" y="0"/>
          <a:chExt cx="0" cy="0"/>
        </a:xfrm>
      </p:grpSpPr>
      <p:sp>
        <p:nvSpPr>
          <p:cNvPr id="104" name="Google Shape;104;p5:notes">
            <a:extLst>
              <a:ext uri="{FF2B5EF4-FFF2-40B4-BE49-F238E27FC236}">
                <a16:creationId xmlns:a16="http://schemas.microsoft.com/office/drawing/2014/main" id="{E4511BDE-9E66-5BFC-9975-0854F6EB59D6}"/>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5" name="Google Shape;105;p5:notes">
            <a:extLst>
              <a:ext uri="{FF2B5EF4-FFF2-40B4-BE49-F238E27FC236}">
                <a16:creationId xmlns:a16="http://schemas.microsoft.com/office/drawing/2014/main" id="{932AE161-C6B7-EDC5-E84E-CEEB11AEAC4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92758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03914BE5-9E45-3D59-879A-8BB41075445E}"/>
            </a:ext>
          </a:extLst>
        </p:cNvPr>
        <p:cNvGrpSpPr/>
        <p:nvPr/>
      </p:nvGrpSpPr>
      <p:grpSpPr>
        <a:xfrm>
          <a:off x="0" y="0"/>
          <a:ext cx="0" cy="0"/>
          <a:chOff x="0" y="0"/>
          <a:chExt cx="0" cy="0"/>
        </a:xfrm>
      </p:grpSpPr>
      <p:sp>
        <p:nvSpPr>
          <p:cNvPr id="104" name="Google Shape;104;p5:notes">
            <a:extLst>
              <a:ext uri="{FF2B5EF4-FFF2-40B4-BE49-F238E27FC236}">
                <a16:creationId xmlns:a16="http://schemas.microsoft.com/office/drawing/2014/main" id="{EB418A89-A4F2-0E77-6775-61C838343F15}"/>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5" name="Google Shape;105;p5:notes">
            <a:extLst>
              <a:ext uri="{FF2B5EF4-FFF2-40B4-BE49-F238E27FC236}">
                <a16:creationId xmlns:a16="http://schemas.microsoft.com/office/drawing/2014/main" id="{8558D636-0301-ADB4-F315-D6872262140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14142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2584A287-5C12-8BBE-4A2B-61E60203277E}"/>
            </a:ext>
          </a:extLst>
        </p:cNvPr>
        <p:cNvGrpSpPr/>
        <p:nvPr/>
      </p:nvGrpSpPr>
      <p:grpSpPr>
        <a:xfrm>
          <a:off x="0" y="0"/>
          <a:ext cx="0" cy="0"/>
          <a:chOff x="0" y="0"/>
          <a:chExt cx="0" cy="0"/>
        </a:xfrm>
      </p:grpSpPr>
      <p:sp>
        <p:nvSpPr>
          <p:cNvPr id="85" name="Google Shape;85;p1:notes">
            <a:extLst>
              <a:ext uri="{FF2B5EF4-FFF2-40B4-BE49-F238E27FC236}">
                <a16:creationId xmlns:a16="http://schemas.microsoft.com/office/drawing/2014/main" id="{30E32906-B213-957E-9F8E-D567E3D9ABEA}"/>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1:notes">
            <a:extLst>
              <a:ext uri="{FF2B5EF4-FFF2-40B4-BE49-F238E27FC236}">
                <a16:creationId xmlns:a16="http://schemas.microsoft.com/office/drawing/2014/main" id="{2A766E0B-38A1-EA75-4F51-87785E09943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150126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B7B49184-08D9-C939-B9F0-470B776E2205}"/>
            </a:ext>
          </a:extLst>
        </p:cNvPr>
        <p:cNvGrpSpPr/>
        <p:nvPr/>
      </p:nvGrpSpPr>
      <p:grpSpPr>
        <a:xfrm>
          <a:off x="0" y="0"/>
          <a:ext cx="0" cy="0"/>
          <a:chOff x="0" y="0"/>
          <a:chExt cx="0" cy="0"/>
        </a:xfrm>
      </p:grpSpPr>
      <p:sp>
        <p:nvSpPr>
          <p:cNvPr id="104" name="Google Shape;104;p5:notes">
            <a:extLst>
              <a:ext uri="{FF2B5EF4-FFF2-40B4-BE49-F238E27FC236}">
                <a16:creationId xmlns:a16="http://schemas.microsoft.com/office/drawing/2014/main" id="{E31A86AA-34D7-E9A8-8365-BBAEC89B48E4}"/>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5" name="Google Shape;105;p5:notes">
            <a:extLst>
              <a:ext uri="{FF2B5EF4-FFF2-40B4-BE49-F238E27FC236}">
                <a16:creationId xmlns:a16="http://schemas.microsoft.com/office/drawing/2014/main" id="{35E97014-E512-893B-4560-58EA7127212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37852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EA1DB76E-09FC-F3F5-AE7E-0F4F8AE25A1F}"/>
            </a:ext>
          </a:extLst>
        </p:cNvPr>
        <p:cNvGrpSpPr/>
        <p:nvPr/>
      </p:nvGrpSpPr>
      <p:grpSpPr>
        <a:xfrm>
          <a:off x="0" y="0"/>
          <a:ext cx="0" cy="0"/>
          <a:chOff x="0" y="0"/>
          <a:chExt cx="0" cy="0"/>
        </a:xfrm>
      </p:grpSpPr>
      <p:sp>
        <p:nvSpPr>
          <p:cNvPr id="104" name="Google Shape;104;p5:notes">
            <a:extLst>
              <a:ext uri="{FF2B5EF4-FFF2-40B4-BE49-F238E27FC236}">
                <a16:creationId xmlns:a16="http://schemas.microsoft.com/office/drawing/2014/main" id="{AD2BFAC2-89EA-7D5F-BD36-A016178754A6}"/>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5" name="Google Shape;105;p5:notes">
            <a:extLst>
              <a:ext uri="{FF2B5EF4-FFF2-40B4-BE49-F238E27FC236}">
                <a16:creationId xmlns:a16="http://schemas.microsoft.com/office/drawing/2014/main" id="{4260B0DD-57B8-3326-D367-0762A39C20D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279105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2F4337CE-6CF2-BBF5-5229-BEA1F077B1AF}"/>
            </a:ext>
          </a:extLst>
        </p:cNvPr>
        <p:cNvGrpSpPr/>
        <p:nvPr/>
      </p:nvGrpSpPr>
      <p:grpSpPr>
        <a:xfrm>
          <a:off x="0" y="0"/>
          <a:ext cx="0" cy="0"/>
          <a:chOff x="0" y="0"/>
          <a:chExt cx="0" cy="0"/>
        </a:xfrm>
      </p:grpSpPr>
      <p:sp>
        <p:nvSpPr>
          <p:cNvPr id="104" name="Google Shape;104;p5:notes">
            <a:extLst>
              <a:ext uri="{FF2B5EF4-FFF2-40B4-BE49-F238E27FC236}">
                <a16:creationId xmlns:a16="http://schemas.microsoft.com/office/drawing/2014/main" id="{5AD9FB4C-D827-4B92-DB40-B9CB0200E165}"/>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5" name="Google Shape;105;p5:notes">
            <a:extLst>
              <a:ext uri="{FF2B5EF4-FFF2-40B4-BE49-F238E27FC236}">
                <a16:creationId xmlns:a16="http://schemas.microsoft.com/office/drawing/2014/main" id="{0ADEC675-3047-DB79-1905-060246AF64B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920250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C7BA5B42-3594-8AC1-501C-FDC573BCB9F2}"/>
            </a:ext>
          </a:extLst>
        </p:cNvPr>
        <p:cNvGrpSpPr/>
        <p:nvPr/>
      </p:nvGrpSpPr>
      <p:grpSpPr>
        <a:xfrm>
          <a:off x="0" y="0"/>
          <a:ext cx="0" cy="0"/>
          <a:chOff x="0" y="0"/>
          <a:chExt cx="0" cy="0"/>
        </a:xfrm>
      </p:grpSpPr>
      <p:sp>
        <p:nvSpPr>
          <p:cNvPr id="104" name="Google Shape;104;p5:notes">
            <a:extLst>
              <a:ext uri="{FF2B5EF4-FFF2-40B4-BE49-F238E27FC236}">
                <a16:creationId xmlns:a16="http://schemas.microsoft.com/office/drawing/2014/main" id="{C801800C-3520-275A-8767-E3069972FFB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5" name="Google Shape;105;p5:notes">
            <a:extLst>
              <a:ext uri="{FF2B5EF4-FFF2-40B4-BE49-F238E27FC236}">
                <a16:creationId xmlns:a16="http://schemas.microsoft.com/office/drawing/2014/main" id="{B9DF4B38-E6B9-A3C9-73B1-C8A5AA2F747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07789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680EE709-781B-D9BF-6EFE-697E0A97C26D}"/>
            </a:ext>
          </a:extLst>
        </p:cNvPr>
        <p:cNvGrpSpPr/>
        <p:nvPr/>
      </p:nvGrpSpPr>
      <p:grpSpPr>
        <a:xfrm>
          <a:off x="0" y="0"/>
          <a:ext cx="0" cy="0"/>
          <a:chOff x="0" y="0"/>
          <a:chExt cx="0" cy="0"/>
        </a:xfrm>
      </p:grpSpPr>
      <p:sp>
        <p:nvSpPr>
          <p:cNvPr id="85" name="Google Shape;85;p1:notes">
            <a:extLst>
              <a:ext uri="{FF2B5EF4-FFF2-40B4-BE49-F238E27FC236}">
                <a16:creationId xmlns:a16="http://schemas.microsoft.com/office/drawing/2014/main" id="{CCC83A2E-24E8-01CE-7227-128A593DEC71}"/>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1:notes">
            <a:extLst>
              <a:ext uri="{FF2B5EF4-FFF2-40B4-BE49-F238E27FC236}">
                <a16:creationId xmlns:a16="http://schemas.microsoft.com/office/drawing/2014/main" id="{AD3B5037-3A11-A537-7ECB-64E49AEB3F4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89247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114E282F-C460-FF86-2987-371D531E1B82}"/>
            </a:ext>
          </a:extLst>
        </p:cNvPr>
        <p:cNvGrpSpPr/>
        <p:nvPr/>
      </p:nvGrpSpPr>
      <p:grpSpPr>
        <a:xfrm>
          <a:off x="0" y="0"/>
          <a:ext cx="0" cy="0"/>
          <a:chOff x="0" y="0"/>
          <a:chExt cx="0" cy="0"/>
        </a:xfrm>
      </p:grpSpPr>
      <p:sp>
        <p:nvSpPr>
          <p:cNvPr id="104" name="Google Shape;104;p5:notes">
            <a:extLst>
              <a:ext uri="{FF2B5EF4-FFF2-40B4-BE49-F238E27FC236}">
                <a16:creationId xmlns:a16="http://schemas.microsoft.com/office/drawing/2014/main" id="{67B6B676-1F87-21A2-BCCD-CBE8B0278F45}"/>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5" name="Google Shape;105;p5:notes">
            <a:extLst>
              <a:ext uri="{FF2B5EF4-FFF2-40B4-BE49-F238E27FC236}">
                <a16:creationId xmlns:a16="http://schemas.microsoft.com/office/drawing/2014/main" id="{C47769F7-119A-5DCE-5BD6-65E5B538008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43558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 name="Google Shape;9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051274DC-22E9-BBED-000A-B98246482AD1}"/>
            </a:ext>
          </a:extLst>
        </p:cNvPr>
        <p:cNvGrpSpPr/>
        <p:nvPr/>
      </p:nvGrpSpPr>
      <p:grpSpPr>
        <a:xfrm>
          <a:off x="0" y="0"/>
          <a:ext cx="0" cy="0"/>
          <a:chOff x="0" y="0"/>
          <a:chExt cx="0" cy="0"/>
        </a:xfrm>
      </p:grpSpPr>
      <p:sp>
        <p:nvSpPr>
          <p:cNvPr id="104" name="Google Shape;104;p5:notes">
            <a:extLst>
              <a:ext uri="{FF2B5EF4-FFF2-40B4-BE49-F238E27FC236}">
                <a16:creationId xmlns:a16="http://schemas.microsoft.com/office/drawing/2014/main" id="{AE141327-6593-0F73-760C-1E798BFA406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5" name="Google Shape;105;p5:notes">
            <a:extLst>
              <a:ext uri="{FF2B5EF4-FFF2-40B4-BE49-F238E27FC236}">
                <a16:creationId xmlns:a16="http://schemas.microsoft.com/office/drawing/2014/main" id="{1AA58C72-C7B9-C7E0-4B68-9F16C8DC1AE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564061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544fac4121_1_1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7" name="Google Shape;117;g3544fac4121_1_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3544fac4121_1_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9" name="Google Shape;189;g3544fac4121_1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4" name="Google Shape;12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a:extLst>
            <a:ext uri="{FF2B5EF4-FFF2-40B4-BE49-F238E27FC236}">
              <a16:creationId xmlns:a16="http://schemas.microsoft.com/office/drawing/2014/main" id="{A0686D7B-855C-AB33-309D-FDBBDB4A9A8F}"/>
            </a:ext>
          </a:extLst>
        </p:cNvPr>
        <p:cNvGrpSpPr/>
        <p:nvPr/>
      </p:nvGrpSpPr>
      <p:grpSpPr>
        <a:xfrm>
          <a:off x="0" y="0"/>
          <a:ext cx="0" cy="0"/>
          <a:chOff x="0" y="0"/>
          <a:chExt cx="0" cy="0"/>
        </a:xfrm>
      </p:grpSpPr>
      <p:sp>
        <p:nvSpPr>
          <p:cNvPr id="123" name="Google Shape;123;p6:notes">
            <a:extLst>
              <a:ext uri="{FF2B5EF4-FFF2-40B4-BE49-F238E27FC236}">
                <a16:creationId xmlns:a16="http://schemas.microsoft.com/office/drawing/2014/main" id="{7448D015-043A-F0E1-38E1-533A52322796}"/>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4" name="Google Shape;124;p6:notes">
            <a:extLst>
              <a:ext uri="{FF2B5EF4-FFF2-40B4-BE49-F238E27FC236}">
                <a16:creationId xmlns:a16="http://schemas.microsoft.com/office/drawing/2014/main" id="{D8A49028-32F1-DBF9-4AA8-4A2D8123914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326849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a:extLst>
            <a:ext uri="{FF2B5EF4-FFF2-40B4-BE49-F238E27FC236}">
              <a16:creationId xmlns:a16="http://schemas.microsoft.com/office/drawing/2014/main" id="{51501E47-3BB1-E91C-FDBB-5452EC10548F}"/>
            </a:ext>
          </a:extLst>
        </p:cNvPr>
        <p:cNvGrpSpPr/>
        <p:nvPr/>
      </p:nvGrpSpPr>
      <p:grpSpPr>
        <a:xfrm>
          <a:off x="0" y="0"/>
          <a:ext cx="0" cy="0"/>
          <a:chOff x="0" y="0"/>
          <a:chExt cx="0" cy="0"/>
        </a:xfrm>
      </p:grpSpPr>
      <p:sp>
        <p:nvSpPr>
          <p:cNvPr id="123" name="Google Shape;123;p6:notes">
            <a:extLst>
              <a:ext uri="{FF2B5EF4-FFF2-40B4-BE49-F238E27FC236}">
                <a16:creationId xmlns:a16="http://schemas.microsoft.com/office/drawing/2014/main" id="{7C7DC843-DEEA-648D-2C3D-D79C90AB1D20}"/>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4" name="Google Shape;124;p6:notes">
            <a:extLst>
              <a:ext uri="{FF2B5EF4-FFF2-40B4-BE49-F238E27FC236}">
                <a16:creationId xmlns:a16="http://schemas.microsoft.com/office/drawing/2014/main" id="{F33CB4FD-20DC-1FB0-02B4-456A1743395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846010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a:extLst>
            <a:ext uri="{FF2B5EF4-FFF2-40B4-BE49-F238E27FC236}">
              <a16:creationId xmlns:a16="http://schemas.microsoft.com/office/drawing/2014/main" id="{AD375454-2A25-9B5A-819C-C17B6F988642}"/>
            </a:ext>
          </a:extLst>
        </p:cNvPr>
        <p:cNvGrpSpPr/>
        <p:nvPr/>
      </p:nvGrpSpPr>
      <p:grpSpPr>
        <a:xfrm>
          <a:off x="0" y="0"/>
          <a:ext cx="0" cy="0"/>
          <a:chOff x="0" y="0"/>
          <a:chExt cx="0" cy="0"/>
        </a:xfrm>
      </p:grpSpPr>
      <p:sp>
        <p:nvSpPr>
          <p:cNvPr id="134" name="Google Shape;134;g3544fac4121_1_23:notes">
            <a:extLst>
              <a:ext uri="{FF2B5EF4-FFF2-40B4-BE49-F238E27FC236}">
                <a16:creationId xmlns:a16="http://schemas.microsoft.com/office/drawing/2014/main" id="{8B8D29E2-C189-BA32-5D6C-E478A2131241}"/>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5" name="Google Shape;135;g3544fac4121_1_23:notes">
            <a:extLst>
              <a:ext uri="{FF2B5EF4-FFF2-40B4-BE49-F238E27FC236}">
                <a16:creationId xmlns:a16="http://schemas.microsoft.com/office/drawing/2014/main" id="{FF018A37-020F-6D5C-8D79-897D51386B5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762428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3544fac4121_1_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5" name="Google Shape;135;g3544fac4121_1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a:extLst>
            <a:ext uri="{FF2B5EF4-FFF2-40B4-BE49-F238E27FC236}">
              <a16:creationId xmlns:a16="http://schemas.microsoft.com/office/drawing/2014/main" id="{6A4BDBAB-142D-038C-3248-5C91642DC360}"/>
            </a:ext>
          </a:extLst>
        </p:cNvPr>
        <p:cNvGrpSpPr/>
        <p:nvPr/>
      </p:nvGrpSpPr>
      <p:grpSpPr>
        <a:xfrm>
          <a:off x="0" y="0"/>
          <a:ext cx="0" cy="0"/>
          <a:chOff x="0" y="0"/>
          <a:chExt cx="0" cy="0"/>
        </a:xfrm>
      </p:grpSpPr>
      <p:sp>
        <p:nvSpPr>
          <p:cNvPr id="134" name="Google Shape;134;g3544fac4121_1_23:notes">
            <a:extLst>
              <a:ext uri="{FF2B5EF4-FFF2-40B4-BE49-F238E27FC236}">
                <a16:creationId xmlns:a16="http://schemas.microsoft.com/office/drawing/2014/main" id="{D67B8097-655B-AAC8-BDC3-9246C57F70AF}"/>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5" name="Google Shape;135;g3544fac4121_1_23:notes">
            <a:extLst>
              <a:ext uri="{FF2B5EF4-FFF2-40B4-BE49-F238E27FC236}">
                <a16:creationId xmlns:a16="http://schemas.microsoft.com/office/drawing/2014/main" id="{7DF4E71B-7844-07F5-0CAF-5C0193449B4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255439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3860113A-7D50-D6BA-ED4E-7277AB2F13CE}"/>
            </a:ext>
          </a:extLst>
        </p:cNvPr>
        <p:cNvGrpSpPr/>
        <p:nvPr/>
      </p:nvGrpSpPr>
      <p:grpSpPr>
        <a:xfrm>
          <a:off x="0" y="0"/>
          <a:ext cx="0" cy="0"/>
          <a:chOff x="0" y="0"/>
          <a:chExt cx="0" cy="0"/>
        </a:xfrm>
      </p:grpSpPr>
      <p:sp>
        <p:nvSpPr>
          <p:cNvPr id="85" name="Google Shape;85;p1:notes">
            <a:extLst>
              <a:ext uri="{FF2B5EF4-FFF2-40B4-BE49-F238E27FC236}">
                <a16:creationId xmlns:a16="http://schemas.microsoft.com/office/drawing/2014/main" id="{A358CB4F-017C-4D87-3FC5-16D7A3C249F1}"/>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1:notes">
            <a:extLst>
              <a:ext uri="{FF2B5EF4-FFF2-40B4-BE49-F238E27FC236}">
                <a16:creationId xmlns:a16="http://schemas.microsoft.com/office/drawing/2014/main" id="{1B11CD68-6C30-14B4-8CDE-A6007127767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38657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62BF6FBA-E2CD-FF68-BCEE-ABCDE4CAAAC4}"/>
            </a:ext>
          </a:extLst>
        </p:cNvPr>
        <p:cNvGrpSpPr/>
        <p:nvPr/>
      </p:nvGrpSpPr>
      <p:grpSpPr>
        <a:xfrm>
          <a:off x="0" y="0"/>
          <a:ext cx="0" cy="0"/>
          <a:chOff x="0" y="0"/>
          <a:chExt cx="0" cy="0"/>
        </a:xfrm>
      </p:grpSpPr>
      <p:sp>
        <p:nvSpPr>
          <p:cNvPr id="92" name="Google Shape;92;p2:notes">
            <a:extLst>
              <a:ext uri="{FF2B5EF4-FFF2-40B4-BE49-F238E27FC236}">
                <a16:creationId xmlns:a16="http://schemas.microsoft.com/office/drawing/2014/main" id="{5DF9500A-F438-0A12-F071-50EE0349FB5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 name="Google Shape;93;p2:notes">
            <a:extLst>
              <a:ext uri="{FF2B5EF4-FFF2-40B4-BE49-F238E27FC236}">
                <a16:creationId xmlns:a16="http://schemas.microsoft.com/office/drawing/2014/main" id="{9DC6686E-131E-E1D1-7943-65586ABFF91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014616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C90EA8D2-93FC-4DA2-5309-38D4E5835DBA}"/>
            </a:ext>
          </a:extLst>
        </p:cNvPr>
        <p:cNvGrpSpPr/>
        <p:nvPr/>
      </p:nvGrpSpPr>
      <p:grpSpPr>
        <a:xfrm>
          <a:off x="0" y="0"/>
          <a:ext cx="0" cy="0"/>
          <a:chOff x="0" y="0"/>
          <a:chExt cx="0" cy="0"/>
        </a:xfrm>
      </p:grpSpPr>
      <p:sp>
        <p:nvSpPr>
          <p:cNvPr id="104" name="Google Shape;104;p5:notes">
            <a:extLst>
              <a:ext uri="{FF2B5EF4-FFF2-40B4-BE49-F238E27FC236}">
                <a16:creationId xmlns:a16="http://schemas.microsoft.com/office/drawing/2014/main" id="{6085BD75-373B-DFA6-4DD1-7D88CCEDE12A}"/>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5" name="Google Shape;105;p5:notes">
            <a:extLst>
              <a:ext uri="{FF2B5EF4-FFF2-40B4-BE49-F238E27FC236}">
                <a16:creationId xmlns:a16="http://schemas.microsoft.com/office/drawing/2014/main" id="{6E57BDB7-0A18-6F9F-8BAE-5E249DDAE1A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773467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540DAF1C-75E3-2692-6F87-D755493D6469}"/>
            </a:ext>
          </a:extLst>
        </p:cNvPr>
        <p:cNvGrpSpPr/>
        <p:nvPr/>
      </p:nvGrpSpPr>
      <p:grpSpPr>
        <a:xfrm>
          <a:off x="0" y="0"/>
          <a:ext cx="0" cy="0"/>
          <a:chOff x="0" y="0"/>
          <a:chExt cx="0" cy="0"/>
        </a:xfrm>
      </p:grpSpPr>
      <p:sp>
        <p:nvSpPr>
          <p:cNvPr id="104" name="Google Shape;104;p5:notes">
            <a:extLst>
              <a:ext uri="{FF2B5EF4-FFF2-40B4-BE49-F238E27FC236}">
                <a16:creationId xmlns:a16="http://schemas.microsoft.com/office/drawing/2014/main" id="{36721CDD-3157-0F2C-16E9-DEBE13644FB8}"/>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5" name="Google Shape;105;p5:notes">
            <a:extLst>
              <a:ext uri="{FF2B5EF4-FFF2-40B4-BE49-F238E27FC236}">
                <a16:creationId xmlns:a16="http://schemas.microsoft.com/office/drawing/2014/main" id="{D9F9211C-977D-22E9-EDB1-59F79D84788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836632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3544fac4121_1_1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4" name="Google Shape;144;g3544fac4121_1_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4F467D0F-16CF-7A9A-B6DB-51F2291EFD99}"/>
            </a:ext>
          </a:extLst>
        </p:cNvPr>
        <p:cNvGrpSpPr/>
        <p:nvPr/>
      </p:nvGrpSpPr>
      <p:grpSpPr>
        <a:xfrm>
          <a:off x="0" y="0"/>
          <a:ext cx="0" cy="0"/>
          <a:chOff x="0" y="0"/>
          <a:chExt cx="0" cy="0"/>
        </a:xfrm>
      </p:grpSpPr>
      <p:sp>
        <p:nvSpPr>
          <p:cNvPr id="188" name="Google Shape;188;g3544fac4121_1_91:notes">
            <a:extLst>
              <a:ext uri="{FF2B5EF4-FFF2-40B4-BE49-F238E27FC236}">
                <a16:creationId xmlns:a16="http://schemas.microsoft.com/office/drawing/2014/main" id="{2BEF20F2-236F-57A7-3521-C03AE48C0175}"/>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9" name="Google Shape;189;g3544fac4121_1_91:notes">
            <a:extLst>
              <a:ext uri="{FF2B5EF4-FFF2-40B4-BE49-F238E27FC236}">
                <a16:creationId xmlns:a16="http://schemas.microsoft.com/office/drawing/2014/main" id="{709788CB-7F61-A540-66AF-A0E00B74F77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510675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544fac4121_1_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1" name="Google Shape;151;g3544fac4121_1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a:extLst>
            <a:ext uri="{FF2B5EF4-FFF2-40B4-BE49-F238E27FC236}">
              <a16:creationId xmlns:a16="http://schemas.microsoft.com/office/drawing/2014/main" id="{18CCD6E3-09D2-C12F-BB9D-351CA421EF4F}"/>
            </a:ext>
          </a:extLst>
        </p:cNvPr>
        <p:cNvGrpSpPr/>
        <p:nvPr/>
      </p:nvGrpSpPr>
      <p:grpSpPr>
        <a:xfrm>
          <a:off x="0" y="0"/>
          <a:ext cx="0" cy="0"/>
          <a:chOff x="0" y="0"/>
          <a:chExt cx="0" cy="0"/>
        </a:xfrm>
      </p:grpSpPr>
      <p:sp>
        <p:nvSpPr>
          <p:cNvPr id="150" name="Google Shape;150;g3544fac4121_1_34:notes">
            <a:extLst>
              <a:ext uri="{FF2B5EF4-FFF2-40B4-BE49-F238E27FC236}">
                <a16:creationId xmlns:a16="http://schemas.microsoft.com/office/drawing/2014/main" id="{8067B011-AC8E-F892-DD3D-22DF0E69F119}"/>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1" name="Google Shape;151;g3544fac4121_1_34:notes">
            <a:extLst>
              <a:ext uri="{FF2B5EF4-FFF2-40B4-BE49-F238E27FC236}">
                <a16:creationId xmlns:a16="http://schemas.microsoft.com/office/drawing/2014/main" id="{D7253AD7-469D-D53D-B0BA-E3380BA942E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072719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a:extLst>
            <a:ext uri="{FF2B5EF4-FFF2-40B4-BE49-F238E27FC236}">
              <a16:creationId xmlns:a16="http://schemas.microsoft.com/office/drawing/2014/main" id="{9E46A1F6-83A5-1636-3D69-40DACE011700}"/>
            </a:ext>
          </a:extLst>
        </p:cNvPr>
        <p:cNvGrpSpPr/>
        <p:nvPr/>
      </p:nvGrpSpPr>
      <p:grpSpPr>
        <a:xfrm>
          <a:off x="0" y="0"/>
          <a:ext cx="0" cy="0"/>
          <a:chOff x="0" y="0"/>
          <a:chExt cx="0" cy="0"/>
        </a:xfrm>
      </p:grpSpPr>
      <p:sp>
        <p:nvSpPr>
          <p:cNvPr id="150" name="Google Shape;150;g3544fac4121_1_34:notes">
            <a:extLst>
              <a:ext uri="{FF2B5EF4-FFF2-40B4-BE49-F238E27FC236}">
                <a16:creationId xmlns:a16="http://schemas.microsoft.com/office/drawing/2014/main" id="{D5BB24F4-EEFA-2250-5981-873DF2F64D8B}"/>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1" name="Google Shape;151;g3544fac4121_1_34:notes">
            <a:extLst>
              <a:ext uri="{FF2B5EF4-FFF2-40B4-BE49-F238E27FC236}">
                <a16:creationId xmlns:a16="http://schemas.microsoft.com/office/drawing/2014/main" id="{83EEEAE7-37B6-1EE8-7653-D7004F1065D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981321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544fac4121_1_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 name="Google Shape;161;g3544fac4121_1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3544fac4121_1_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6" name="Google Shape;176;g3544fac4121_1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a:extLst>
            <a:ext uri="{FF2B5EF4-FFF2-40B4-BE49-F238E27FC236}">
              <a16:creationId xmlns:a16="http://schemas.microsoft.com/office/drawing/2014/main" id="{45114312-3165-F7A2-DC99-851498AA36E5}"/>
            </a:ext>
          </a:extLst>
        </p:cNvPr>
        <p:cNvGrpSpPr/>
        <p:nvPr/>
      </p:nvGrpSpPr>
      <p:grpSpPr>
        <a:xfrm>
          <a:off x="0" y="0"/>
          <a:ext cx="0" cy="0"/>
          <a:chOff x="0" y="0"/>
          <a:chExt cx="0" cy="0"/>
        </a:xfrm>
      </p:grpSpPr>
      <p:sp>
        <p:nvSpPr>
          <p:cNvPr id="175" name="Google Shape;175;g3544fac4121_1_64:notes">
            <a:extLst>
              <a:ext uri="{FF2B5EF4-FFF2-40B4-BE49-F238E27FC236}">
                <a16:creationId xmlns:a16="http://schemas.microsoft.com/office/drawing/2014/main" id="{DD9B11F3-13CC-AB4E-2865-085471A2D59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6" name="Google Shape;176;g3544fac4121_1_64:notes">
            <a:extLst>
              <a:ext uri="{FF2B5EF4-FFF2-40B4-BE49-F238E27FC236}">
                <a16:creationId xmlns:a16="http://schemas.microsoft.com/office/drawing/2014/main" id="{BA43C387-C946-03B6-C3D3-B028BE22CF6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06106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2CB14F98-1C60-43F3-0ED3-E94E1242C565}"/>
            </a:ext>
          </a:extLst>
        </p:cNvPr>
        <p:cNvGrpSpPr/>
        <p:nvPr/>
      </p:nvGrpSpPr>
      <p:grpSpPr>
        <a:xfrm>
          <a:off x="0" y="0"/>
          <a:ext cx="0" cy="0"/>
          <a:chOff x="0" y="0"/>
          <a:chExt cx="0" cy="0"/>
        </a:xfrm>
      </p:grpSpPr>
      <p:sp>
        <p:nvSpPr>
          <p:cNvPr id="85" name="Google Shape;85;p1:notes">
            <a:extLst>
              <a:ext uri="{FF2B5EF4-FFF2-40B4-BE49-F238E27FC236}">
                <a16:creationId xmlns:a16="http://schemas.microsoft.com/office/drawing/2014/main" id="{C1660504-22FC-4D08-7C8B-1CE8F0A6B49A}"/>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1:notes">
            <a:extLst>
              <a:ext uri="{FF2B5EF4-FFF2-40B4-BE49-F238E27FC236}">
                <a16:creationId xmlns:a16="http://schemas.microsoft.com/office/drawing/2014/main" id="{9149EF96-191E-0E0F-548C-7F7CF6E532F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320457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44fac4121_1_1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8" name="Google Shape;198;g3544fac4121_1_1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0EEADDCB-41C5-67F3-0FA5-A1C092432351}"/>
            </a:ext>
          </a:extLst>
        </p:cNvPr>
        <p:cNvGrpSpPr/>
        <p:nvPr/>
      </p:nvGrpSpPr>
      <p:grpSpPr>
        <a:xfrm>
          <a:off x="0" y="0"/>
          <a:ext cx="0" cy="0"/>
          <a:chOff x="0" y="0"/>
          <a:chExt cx="0" cy="0"/>
        </a:xfrm>
      </p:grpSpPr>
      <p:sp>
        <p:nvSpPr>
          <p:cNvPr id="188" name="Google Shape;188;g3544fac4121_1_91:notes">
            <a:extLst>
              <a:ext uri="{FF2B5EF4-FFF2-40B4-BE49-F238E27FC236}">
                <a16:creationId xmlns:a16="http://schemas.microsoft.com/office/drawing/2014/main" id="{AE5A85D1-1625-E911-71F2-6354E39CEEAC}"/>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9" name="Google Shape;189;g3544fac4121_1_91:notes">
            <a:extLst>
              <a:ext uri="{FF2B5EF4-FFF2-40B4-BE49-F238E27FC236}">
                <a16:creationId xmlns:a16="http://schemas.microsoft.com/office/drawing/2014/main" id="{A0F34039-17BC-E7BF-F4D3-0E3F30D8D3B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253219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544fac4121_1_8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 name="Google Shape;205;g3544fac4121_1_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a:extLst>
            <a:ext uri="{FF2B5EF4-FFF2-40B4-BE49-F238E27FC236}">
              <a16:creationId xmlns:a16="http://schemas.microsoft.com/office/drawing/2014/main" id="{B609A91F-D041-4AE8-4362-E5958EA4CBA9}"/>
            </a:ext>
          </a:extLst>
        </p:cNvPr>
        <p:cNvGrpSpPr/>
        <p:nvPr/>
      </p:nvGrpSpPr>
      <p:grpSpPr>
        <a:xfrm>
          <a:off x="0" y="0"/>
          <a:ext cx="0" cy="0"/>
          <a:chOff x="0" y="0"/>
          <a:chExt cx="0" cy="0"/>
        </a:xfrm>
      </p:grpSpPr>
      <p:sp>
        <p:nvSpPr>
          <p:cNvPr id="227" name="Google Shape;227;g3544fac4121_1_135:notes">
            <a:extLst>
              <a:ext uri="{FF2B5EF4-FFF2-40B4-BE49-F238E27FC236}">
                <a16:creationId xmlns:a16="http://schemas.microsoft.com/office/drawing/2014/main" id="{B089BEE5-A8E1-FAC2-A6FD-1C45EFABFC7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g3544fac4121_1_135:notes">
            <a:extLst>
              <a:ext uri="{FF2B5EF4-FFF2-40B4-BE49-F238E27FC236}">
                <a16:creationId xmlns:a16="http://schemas.microsoft.com/office/drawing/2014/main" id="{5EC1D954-0C09-E5D0-34A0-F0ADC437309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874226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a:extLst>
            <a:ext uri="{FF2B5EF4-FFF2-40B4-BE49-F238E27FC236}">
              <a16:creationId xmlns:a16="http://schemas.microsoft.com/office/drawing/2014/main" id="{87FBC45A-373A-5D7A-43D3-EE826AD28B82}"/>
            </a:ext>
          </a:extLst>
        </p:cNvPr>
        <p:cNvGrpSpPr/>
        <p:nvPr/>
      </p:nvGrpSpPr>
      <p:grpSpPr>
        <a:xfrm>
          <a:off x="0" y="0"/>
          <a:ext cx="0" cy="0"/>
          <a:chOff x="0" y="0"/>
          <a:chExt cx="0" cy="0"/>
        </a:xfrm>
      </p:grpSpPr>
      <p:sp>
        <p:nvSpPr>
          <p:cNvPr id="227" name="Google Shape;227;g3544fac4121_1_135:notes">
            <a:extLst>
              <a:ext uri="{FF2B5EF4-FFF2-40B4-BE49-F238E27FC236}">
                <a16:creationId xmlns:a16="http://schemas.microsoft.com/office/drawing/2014/main" id="{777902C5-E054-A3D1-0EB5-C348861AC472}"/>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g3544fac4121_1_135:notes">
            <a:extLst>
              <a:ext uri="{FF2B5EF4-FFF2-40B4-BE49-F238E27FC236}">
                <a16:creationId xmlns:a16="http://schemas.microsoft.com/office/drawing/2014/main" id="{0585DC6B-0AD2-1F9D-AE32-36E8FD08495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643597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a:extLst>
            <a:ext uri="{FF2B5EF4-FFF2-40B4-BE49-F238E27FC236}">
              <a16:creationId xmlns:a16="http://schemas.microsoft.com/office/drawing/2014/main" id="{C1A0114B-36F1-EE7F-6AD5-9A1F8A42E9B7}"/>
            </a:ext>
          </a:extLst>
        </p:cNvPr>
        <p:cNvGrpSpPr/>
        <p:nvPr/>
      </p:nvGrpSpPr>
      <p:grpSpPr>
        <a:xfrm>
          <a:off x="0" y="0"/>
          <a:ext cx="0" cy="0"/>
          <a:chOff x="0" y="0"/>
          <a:chExt cx="0" cy="0"/>
        </a:xfrm>
      </p:grpSpPr>
      <p:sp>
        <p:nvSpPr>
          <p:cNvPr id="227" name="Google Shape;227;g3544fac4121_1_135:notes">
            <a:extLst>
              <a:ext uri="{FF2B5EF4-FFF2-40B4-BE49-F238E27FC236}">
                <a16:creationId xmlns:a16="http://schemas.microsoft.com/office/drawing/2014/main" id="{7E892243-FDFE-4A39-BF41-1AB11238C470}"/>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g3544fac4121_1_135:notes">
            <a:extLst>
              <a:ext uri="{FF2B5EF4-FFF2-40B4-BE49-F238E27FC236}">
                <a16:creationId xmlns:a16="http://schemas.microsoft.com/office/drawing/2014/main" id="{EC5BC880-8152-E0B7-3F69-3C7A2A3159B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1846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a:extLst>
            <a:ext uri="{FF2B5EF4-FFF2-40B4-BE49-F238E27FC236}">
              <a16:creationId xmlns:a16="http://schemas.microsoft.com/office/drawing/2014/main" id="{C3B85A2B-8372-BB9B-F0E1-F1DEE6901CC1}"/>
            </a:ext>
          </a:extLst>
        </p:cNvPr>
        <p:cNvGrpSpPr/>
        <p:nvPr/>
      </p:nvGrpSpPr>
      <p:grpSpPr>
        <a:xfrm>
          <a:off x="0" y="0"/>
          <a:ext cx="0" cy="0"/>
          <a:chOff x="0" y="0"/>
          <a:chExt cx="0" cy="0"/>
        </a:xfrm>
      </p:grpSpPr>
      <p:sp>
        <p:nvSpPr>
          <p:cNvPr id="227" name="Google Shape;227;g3544fac4121_1_135:notes">
            <a:extLst>
              <a:ext uri="{FF2B5EF4-FFF2-40B4-BE49-F238E27FC236}">
                <a16:creationId xmlns:a16="http://schemas.microsoft.com/office/drawing/2014/main" id="{9BD340B7-FE2B-996F-8EB1-573BFFE5AFF9}"/>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g3544fac4121_1_135:notes">
            <a:extLst>
              <a:ext uri="{FF2B5EF4-FFF2-40B4-BE49-F238E27FC236}">
                <a16:creationId xmlns:a16="http://schemas.microsoft.com/office/drawing/2014/main" id="{7A248C1E-86BF-BEBE-0A9D-81AFA440FC5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136370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a:extLst>
            <a:ext uri="{FF2B5EF4-FFF2-40B4-BE49-F238E27FC236}">
              <a16:creationId xmlns:a16="http://schemas.microsoft.com/office/drawing/2014/main" id="{0C16FE93-39CE-0889-85E1-698B8585E3ED}"/>
            </a:ext>
          </a:extLst>
        </p:cNvPr>
        <p:cNvGrpSpPr/>
        <p:nvPr/>
      </p:nvGrpSpPr>
      <p:grpSpPr>
        <a:xfrm>
          <a:off x="0" y="0"/>
          <a:ext cx="0" cy="0"/>
          <a:chOff x="0" y="0"/>
          <a:chExt cx="0" cy="0"/>
        </a:xfrm>
      </p:grpSpPr>
      <p:sp>
        <p:nvSpPr>
          <p:cNvPr id="227" name="Google Shape;227;g3544fac4121_1_135:notes">
            <a:extLst>
              <a:ext uri="{FF2B5EF4-FFF2-40B4-BE49-F238E27FC236}">
                <a16:creationId xmlns:a16="http://schemas.microsoft.com/office/drawing/2014/main" id="{C9FFE080-A466-9658-17C9-E462167E46AF}"/>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g3544fac4121_1_135:notes">
            <a:extLst>
              <a:ext uri="{FF2B5EF4-FFF2-40B4-BE49-F238E27FC236}">
                <a16:creationId xmlns:a16="http://schemas.microsoft.com/office/drawing/2014/main" id="{C3002447-53E6-F22B-821E-D802C4BA94A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83969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a:extLst>
            <a:ext uri="{FF2B5EF4-FFF2-40B4-BE49-F238E27FC236}">
              <a16:creationId xmlns:a16="http://schemas.microsoft.com/office/drawing/2014/main" id="{BA610E38-89ED-9525-520E-991EA2ABE1E3}"/>
            </a:ext>
          </a:extLst>
        </p:cNvPr>
        <p:cNvGrpSpPr/>
        <p:nvPr/>
      </p:nvGrpSpPr>
      <p:grpSpPr>
        <a:xfrm>
          <a:off x="0" y="0"/>
          <a:ext cx="0" cy="0"/>
          <a:chOff x="0" y="0"/>
          <a:chExt cx="0" cy="0"/>
        </a:xfrm>
      </p:grpSpPr>
      <p:sp>
        <p:nvSpPr>
          <p:cNvPr id="227" name="Google Shape;227;g3544fac4121_1_135:notes">
            <a:extLst>
              <a:ext uri="{FF2B5EF4-FFF2-40B4-BE49-F238E27FC236}">
                <a16:creationId xmlns:a16="http://schemas.microsoft.com/office/drawing/2014/main" id="{57B68928-31AC-50C6-8D36-A894DC8CAEBA}"/>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g3544fac4121_1_135:notes">
            <a:extLst>
              <a:ext uri="{FF2B5EF4-FFF2-40B4-BE49-F238E27FC236}">
                <a16:creationId xmlns:a16="http://schemas.microsoft.com/office/drawing/2014/main" id="{EE014D7E-A752-A31A-6230-461B43A28C5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107773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544fac4121_1_1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7" name="Google Shape;237;g3544fac4121_1_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E8AA5161-6C88-776A-4CE2-1948DE58F004}"/>
            </a:ext>
          </a:extLst>
        </p:cNvPr>
        <p:cNvGrpSpPr/>
        <p:nvPr/>
      </p:nvGrpSpPr>
      <p:grpSpPr>
        <a:xfrm>
          <a:off x="0" y="0"/>
          <a:ext cx="0" cy="0"/>
          <a:chOff x="0" y="0"/>
          <a:chExt cx="0" cy="0"/>
        </a:xfrm>
      </p:grpSpPr>
      <p:sp>
        <p:nvSpPr>
          <p:cNvPr id="104" name="Google Shape;104;p5:notes">
            <a:extLst>
              <a:ext uri="{FF2B5EF4-FFF2-40B4-BE49-F238E27FC236}">
                <a16:creationId xmlns:a16="http://schemas.microsoft.com/office/drawing/2014/main" id="{A3E8A365-2994-5605-D97A-BF09BC583B5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5" name="Google Shape;105;p5:notes">
            <a:extLst>
              <a:ext uri="{FF2B5EF4-FFF2-40B4-BE49-F238E27FC236}">
                <a16:creationId xmlns:a16="http://schemas.microsoft.com/office/drawing/2014/main" id="{72746D93-4DF4-E20B-1FC5-76351DD90F6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976199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F66D68CD-DC31-5C0C-B4A2-655F84678581}"/>
            </a:ext>
          </a:extLst>
        </p:cNvPr>
        <p:cNvGrpSpPr/>
        <p:nvPr/>
      </p:nvGrpSpPr>
      <p:grpSpPr>
        <a:xfrm>
          <a:off x="0" y="0"/>
          <a:ext cx="0" cy="0"/>
          <a:chOff x="0" y="0"/>
          <a:chExt cx="0" cy="0"/>
        </a:xfrm>
      </p:grpSpPr>
      <p:sp>
        <p:nvSpPr>
          <p:cNvPr id="188" name="Google Shape;188;g3544fac4121_1_91:notes">
            <a:extLst>
              <a:ext uri="{FF2B5EF4-FFF2-40B4-BE49-F238E27FC236}">
                <a16:creationId xmlns:a16="http://schemas.microsoft.com/office/drawing/2014/main" id="{82D94821-1D61-213B-F74F-CFBB53469ADB}"/>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9" name="Google Shape;189;g3544fac4121_1_91:notes">
            <a:extLst>
              <a:ext uri="{FF2B5EF4-FFF2-40B4-BE49-F238E27FC236}">
                <a16:creationId xmlns:a16="http://schemas.microsoft.com/office/drawing/2014/main" id="{6473AB51-1D88-8E18-6F3B-B6F69BB74BF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45490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3544fac4121_1_1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4" name="Google Shape;244;g3544fac4121_1_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a:extLst>
            <a:ext uri="{FF2B5EF4-FFF2-40B4-BE49-F238E27FC236}">
              <a16:creationId xmlns:a16="http://schemas.microsoft.com/office/drawing/2014/main" id="{F3BF2273-19B0-0122-A8DF-EFF904985BD0}"/>
            </a:ext>
          </a:extLst>
        </p:cNvPr>
        <p:cNvGrpSpPr/>
        <p:nvPr/>
      </p:nvGrpSpPr>
      <p:grpSpPr>
        <a:xfrm>
          <a:off x="0" y="0"/>
          <a:ext cx="0" cy="0"/>
          <a:chOff x="0" y="0"/>
          <a:chExt cx="0" cy="0"/>
        </a:xfrm>
      </p:grpSpPr>
      <p:sp>
        <p:nvSpPr>
          <p:cNvPr id="253" name="Google Shape;253;g3544fac4121_1_179:notes">
            <a:extLst>
              <a:ext uri="{FF2B5EF4-FFF2-40B4-BE49-F238E27FC236}">
                <a16:creationId xmlns:a16="http://schemas.microsoft.com/office/drawing/2014/main" id="{C773A22C-3712-D67F-BBBE-99FF8A9E4A3C}"/>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4" name="Google Shape;254;g3544fac4121_1_179:notes">
            <a:extLst>
              <a:ext uri="{FF2B5EF4-FFF2-40B4-BE49-F238E27FC236}">
                <a16:creationId xmlns:a16="http://schemas.microsoft.com/office/drawing/2014/main" id="{02618867-D583-DEFC-7EBB-485D4F122C9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713687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a:extLst>
            <a:ext uri="{FF2B5EF4-FFF2-40B4-BE49-F238E27FC236}">
              <a16:creationId xmlns:a16="http://schemas.microsoft.com/office/drawing/2014/main" id="{CC934018-CD66-ABCC-5286-5CA3DF48497E}"/>
            </a:ext>
          </a:extLst>
        </p:cNvPr>
        <p:cNvGrpSpPr/>
        <p:nvPr/>
      </p:nvGrpSpPr>
      <p:grpSpPr>
        <a:xfrm>
          <a:off x="0" y="0"/>
          <a:ext cx="0" cy="0"/>
          <a:chOff x="0" y="0"/>
          <a:chExt cx="0" cy="0"/>
        </a:xfrm>
      </p:grpSpPr>
      <p:sp>
        <p:nvSpPr>
          <p:cNvPr id="253" name="Google Shape;253;g3544fac4121_1_179:notes">
            <a:extLst>
              <a:ext uri="{FF2B5EF4-FFF2-40B4-BE49-F238E27FC236}">
                <a16:creationId xmlns:a16="http://schemas.microsoft.com/office/drawing/2014/main" id="{3F272435-C22E-F2BE-4C1B-8CC936872024}"/>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4" name="Google Shape;254;g3544fac4121_1_179:notes">
            <a:extLst>
              <a:ext uri="{FF2B5EF4-FFF2-40B4-BE49-F238E27FC236}">
                <a16:creationId xmlns:a16="http://schemas.microsoft.com/office/drawing/2014/main" id="{B42C715E-2724-6C02-9ABC-49A5442FA01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073629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a:extLst>
            <a:ext uri="{FF2B5EF4-FFF2-40B4-BE49-F238E27FC236}">
              <a16:creationId xmlns:a16="http://schemas.microsoft.com/office/drawing/2014/main" id="{4A87CC88-ACFC-EFFA-453B-C9BBC6E58FFA}"/>
            </a:ext>
          </a:extLst>
        </p:cNvPr>
        <p:cNvGrpSpPr/>
        <p:nvPr/>
      </p:nvGrpSpPr>
      <p:grpSpPr>
        <a:xfrm>
          <a:off x="0" y="0"/>
          <a:ext cx="0" cy="0"/>
          <a:chOff x="0" y="0"/>
          <a:chExt cx="0" cy="0"/>
        </a:xfrm>
      </p:grpSpPr>
      <p:sp>
        <p:nvSpPr>
          <p:cNvPr id="253" name="Google Shape;253;g3544fac4121_1_179:notes">
            <a:extLst>
              <a:ext uri="{FF2B5EF4-FFF2-40B4-BE49-F238E27FC236}">
                <a16:creationId xmlns:a16="http://schemas.microsoft.com/office/drawing/2014/main" id="{C95B0938-3E36-9F57-1529-75C379BBA98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4" name="Google Shape;254;g3544fac4121_1_179:notes">
            <a:extLst>
              <a:ext uri="{FF2B5EF4-FFF2-40B4-BE49-F238E27FC236}">
                <a16:creationId xmlns:a16="http://schemas.microsoft.com/office/drawing/2014/main" id="{316BE50B-A51A-04FA-315C-A85A26BB223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468751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a:extLst>
            <a:ext uri="{FF2B5EF4-FFF2-40B4-BE49-F238E27FC236}">
              <a16:creationId xmlns:a16="http://schemas.microsoft.com/office/drawing/2014/main" id="{E9F25D0E-787B-E9D0-337E-2228606D8D60}"/>
            </a:ext>
          </a:extLst>
        </p:cNvPr>
        <p:cNvGrpSpPr/>
        <p:nvPr/>
      </p:nvGrpSpPr>
      <p:grpSpPr>
        <a:xfrm>
          <a:off x="0" y="0"/>
          <a:ext cx="0" cy="0"/>
          <a:chOff x="0" y="0"/>
          <a:chExt cx="0" cy="0"/>
        </a:xfrm>
      </p:grpSpPr>
      <p:sp>
        <p:nvSpPr>
          <p:cNvPr id="253" name="Google Shape;253;g3544fac4121_1_179:notes">
            <a:extLst>
              <a:ext uri="{FF2B5EF4-FFF2-40B4-BE49-F238E27FC236}">
                <a16:creationId xmlns:a16="http://schemas.microsoft.com/office/drawing/2014/main" id="{40ACABF6-A23B-04E2-3140-89302B2F6905}"/>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4" name="Google Shape;254;g3544fac4121_1_179:notes">
            <a:extLst>
              <a:ext uri="{FF2B5EF4-FFF2-40B4-BE49-F238E27FC236}">
                <a16:creationId xmlns:a16="http://schemas.microsoft.com/office/drawing/2014/main" id="{BD76976F-9ED8-35EA-3C25-8F8A8DC346A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659368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3544fac4121_1_1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3" name="Google Shape;263;g3544fac4121_1_1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544fac4121_1_19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0" name="Google Shape;270;g3544fac4121_1_1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a:extLst>
            <a:ext uri="{FF2B5EF4-FFF2-40B4-BE49-F238E27FC236}">
              <a16:creationId xmlns:a16="http://schemas.microsoft.com/office/drawing/2014/main" id="{0AFB5A21-C15F-6648-7528-3429F67AA2C8}"/>
            </a:ext>
          </a:extLst>
        </p:cNvPr>
        <p:cNvGrpSpPr/>
        <p:nvPr/>
      </p:nvGrpSpPr>
      <p:grpSpPr>
        <a:xfrm>
          <a:off x="0" y="0"/>
          <a:ext cx="0" cy="0"/>
          <a:chOff x="0" y="0"/>
          <a:chExt cx="0" cy="0"/>
        </a:xfrm>
      </p:grpSpPr>
      <p:sp>
        <p:nvSpPr>
          <p:cNvPr id="278" name="Google Shape;278;g3544fac4121_1_205:notes">
            <a:extLst>
              <a:ext uri="{FF2B5EF4-FFF2-40B4-BE49-F238E27FC236}">
                <a16:creationId xmlns:a16="http://schemas.microsoft.com/office/drawing/2014/main" id="{EB505264-324E-72E5-80C5-93D5A2B3B6DC}"/>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9" name="Google Shape;279;g3544fac4121_1_205:notes">
            <a:extLst>
              <a:ext uri="{FF2B5EF4-FFF2-40B4-BE49-F238E27FC236}">
                <a16:creationId xmlns:a16="http://schemas.microsoft.com/office/drawing/2014/main" id="{D78D412D-59F6-E58C-E00C-B77B6D78B10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644113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544fac4121_1_2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9" name="Google Shape;279;g3544fac4121_1_2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634C93AE-FA1C-F4AC-1F15-5B02BE0758D6}"/>
            </a:ext>
          </a:extLst>
        </p:cNvPr>
        <p:cNvGrpSpPr/>
        <p:nvPr/>
      </p:nvGrpSpPr>
      <p:grpSpPr>
        <a:xfrm>
          <a:off x="0" y="0"/>
          <a:ext cx="0" cy="0"/>
          <a:chOff x="0" y="0"/>
          <a:chExt cx="0" cy="0"/>
        </a:xfrm>
      </p:grpSpPr>
      <p:sp>
        <p:nvSpPr>
          <p:cNvPr id="104" name="Google Shape;104;p5:notes">
            <a:extLst>
              <a:ext uri="{FF2B5EF4-FFF2-40B4-BE49-F238E27FC236}">
                <a16:creationId xmlns:a16="http://schemas.microsoft.com/office/drawing/2014/main" id="{4DB26467-724B-78B5-B5DE-E2937C15E8F6}"/>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5" name="Google Shape;105;p5:notes">
            <a:extLst>
              <a:ext uri="{FF2B5EF4-FFF2-40B4-BE49-F238E27FC236}">
                <a16:creationId xmlns:a16="http://schemas.microsoft.com/office/drawing/2014/main" id="{5412BAAD-9CD8-4687-EF3B-5E37C06C9E8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771008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a:extLst>
            <a:ext uri="{FF2B5EF4-FFF2-40B4-BE49-F238E27FC236}">
              <a16:creationId xmlns:a16="http://schemas.microsoft.com/office/drawing/2014/main" id="{3924B7AA-53C7-BDEA-2F06-181399BF2D15}"/>
            </a:ext>
          </a:extLst>
        </p:cNvPr>
        <p:cNvGrpSpPr/>
        <p:nvPr/>
      </p:nvGrpSpPr>
      <p:grpSpPr>
        <a:xfrm>
          <a:off x="0" y="0"/>
          <a:ext cx="0" cy="0"/>
          <a:chOff x="0" y="0"/>
          <a:chExt cx="0" cy="0"/>
        </a:xfrm>
      </p:grpSpPr>
      <p:sp>
        <p:nvSpPr>
          <p:cNvPr id="278" name="Google Shape;278;g3544fac4121_1_205:notes">
            <a:extLst>
              <a:ext uri="{FF2B5EF4-FFF2-40B4-BE49-F238E27FC236}">
                <a16:creationId xmlns:a16="http://schemas.microsoft.com/office/drawing/2014/main" id="{0C12C31C-EBEA-19D6-5508-56EC2827DCA9}"/>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9" name="Google Shape;279;g3544fac4121_1_205:notes">
            <a:extLst>
              <a:ext uri="{FF2B5EF4-FFF2-40B4-BE49-F238E27FC236}">
                <a16:creationId xmlns:a16="http://schemas.microsoft.com/office/drawing/2014/main" id="{07F55A26-AA16-75A4-4CBE-B6DF8F53464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376824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a:extLst>
            <a:ext uri="{FF2B5EF4-FFF2-40B4-BE49-F238E27FC236}">
              <a16:creationId xmlns:a16="http://schemas.microsoft.com/office/drawing/2014/main" id="{67ED9122-C216-BE3F-3F94-802632943799}"/>
            </a:ext>
          </a:extLst>
        </p:cNvPr>
        <p:cNvGrpSpPr/>
        <p:nvPr/>
      </p:nvGrpSpPr>
      <p:grpSpPr>
        <a:xfrm>
          <a:off x="0" y="0"/>
          <a:ext cx="0" cy="0"/>
          <a:chOff x="0" y="0"/>
          <a:chExt cx="0" cy="0"/>
        </a:xfrm>
      </p:grpSpPr>
      <p:sp>
        <p:nvSpPr>
          <p:cNvPr id="278" name="Google Shape;278;g3544fac4121_1_205:notes">
            <a:extLst>
              <a:ext uri="{FF2B5EF4-FFF2-40B4-BE49-F238E27FC236}">
                <a16:creationId xmlns:a16="http://schemas.microsoft.com/office/drawing/2014/main" id="{841099D7-A002-4FFD-04CC-F3B081B116E7}"/>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9" name="Google Shape;279;g3544fac4121_1_205:notes">
            <a:extLst>
              <a:ext uri="{FF2B5EF4-FFF2-40B4-BE49-F238E27FC236}">
                <a16:creationId xmlns:a16="http://schemas.microsoft.com/office/drawing/2014/main" id="{28915604-065A-615E-7989-83540E9B88E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398304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a:extLst>
            <a:ext uri="{FF2B5EF4-FFF2-40B4-BE49-F238E27FC236}">
              <a16:creationId xmlns:a16="http://schemas.microsoft.com/office/drawing/2014/main" id="{E0116D6C-BB0D-BD41-0530-5727DF951D35}"/>
            </a:ext>
          </a:extLst>
        </p:cNvPr>
        <p:cNvGrpSpPr/>
        <p:nvPr/>
      </p:nvGrpSpPr>
      <p:grpSpPr>
        <a:xfrm>
          <a:off x="0" y="0"/>
          <a:ext cx="0" cy="0"/>
          <a:chOff x="0" y="0"/>
          <a:chExt cx="0" cy="0"/>
        </a:xfrm>
      </p:grpSpPr>
      <p:sp>
        <p:nvSpPr>
          <p:cNvPr id="278" name="Google Shape;278;g3544fac4121_1_205:notes">
            <a:extLst>
              <a:ext uri="{FF2B5EF4-FFF2-40B4-BE49-F238E27FC236}">
                <a16:creationId xmlns:a16="http://schemas.microsoft.com/office/drawing/2014/main" id="{9AE4C666-7BF6-CCE0-BE16-D3C9A79CEED4}"/>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9" name="Google Shape;279;g3544fac4121_1_205:notes">
            <a:extLst>
              <a:ext uri="{FF2B5EF4-FFF2-40B4-BE49-F238E27FC236}">
                <a16:creationId xmlns:a16="http://schemas.microsoft.com/office/drawing/2014/main" id="{6C72A38E-07CA-FA0D-40D2-300E11CEEE8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831648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a:extLst>
            <a:ext uri="{FF2B5EF4-FFF2-40B4-BE49-F238E27FC236}">
              <a16:creationId xmlns:a16="http://schemas.microsoft.com/office/drawing/2014/main" id="{DD01A31A-8801-774C-FBEA-2271FD339E80}"/>
            </a:ext>
          </a:extLst>
        </p:cNvPr>
        <p:cNvGrpSpPr/>
        <p:nvPr/>
      </p:nvGrpSpPr>
      <p:grpSpPr>
        <a:xfrm>
          <a:off x="0" y="0"/>
          <a:ext cx="0" cy="0"/>
          <a:chOff x="0" y="0"/>
          <a:chExt cx="0" cy="0"/>
        </a:xfrm>
      </p:grpSpPr>
      <p:sp>
        <p:nvSpPr>
          <p:cNvPr id="278" name="Google Shape;278;g3544fac4121_1_205:notes">
            <a:extLst>
              <a:ext uri="{FF2B5EF4-FFF2-40B4-BE49-F238E27FC236}">
                <a16:creationId xmlns:a16="http://schemas.microsoft.com/office/drawing/2014/main" id="{877B95F9-7A1B-10FB-8B86-4ED19FE3793F}"/>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9" name="Google Shape;279;g3544fac4121_1_205:notes">
            <a:extLst>
              <a:ext uri="{FF2B5EF4-FFF2-40B4-BE49-F238E27FC236}">
                <a16:creationId xmlns:a16="http://schemas.microsoft.com/office/drawing/2014/main" id="{3C394ED9-4D40-5E71-3AA4-4E0D6C8BDBA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563107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a:extLst>
            <a:ext uri="{FF2B5EF4-FFF2-40B4-BE49-F238E27FC236}">
              <a16:creationId xmlns:a16="http://schemas.microsoft.com/office/drawing/2014/main" id="{1F2CF36D-DD11-5649-D682-683B20FC528D}"/>
            </a:ext>
          </a:extLst>
        </p:cNvPr>
        <p:cNvGrpSpPr/>
        <p:nvPr/>
      </p:nvGrpSpPr>
      <p:grpSpPr>
        <a:xfrm>
          <a:off x="0" y="0"/>
          <a:ext cx="0" cy="0"/>
          <a:chOff x="0" y="0"/>
          <a:chExt cx="0" cy="0"/>
        </a:xfrm>
      </p:grpSpPr>
      <p:sp>
        <p:nvSpPr>
          <p:cNvPr id="278" name="Google Shape;278;g3544fac4121_1_205:notes">
            <a:extLst>
              <a:ext uri="{FF2B5EF4-FFF2-40B4-BE49-F238E27FC236}">
                <a16:creationId xmlns:a16="http://schemas.microsoft.com/office/drawing/2014/main" id="{7FEE2309-92B0-C06E-0677-0DAED20E2AD5}"/>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9" name="Google Shape;279;g3544fac4121_1_205:notes">
            <a:extLst>
              <a:ext uri="{FF2B5EF4-FFF2-40B4-BE49-F238E27FC236}">
                <a16:creationId xmlns:a16="http://schemas.microsoft.com/office/drawing/2014/main" id="{E01171CE-C6D3-CDC3-9C7A-00AF213CBDF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031614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a:extLst>
            <a:ext uri="{FF2B5EF4-FFF2-40B4-BE49-F238E27FC236}">
              <a16:creationId xmlns:a16="http://schemas.microsoft.com/office/drawing/2014/main" id="{DAB7E01B-0FB9-E7A0-F8D6-E213A4A6B3DB}"/>
            </a:ext>
          </a:extLst>
        </p:cNvPr>
        <p:cNvGrpSpPr/>
        <p:nvPr/>
      </p:nvGrpSpPr>
      <p:grpSpPr>
        <a:xfrm>
          <a:off x="0" y="0"/>
          <a:ext cx="0" cy="0"/>
          <a:chOff x="0" y="0"/>
          <a:chExt cx="0" cy="0"/>
        </a:xfrm>
      </p:grpSpPr>
      <p:sp>
        <p:nvSpPr>
          <p:cNvPr id="278" name="Google Shape;278;g3544fac4121_1_205:notes">
            <a:extLst>
              <a:ext uri="{FF2B5EF4-FFF2-40B4-BE49-F238E27FC236}">
                <a16:creationId xmlns:a16="http://schemas.microsoft.com/office/drawing/2014/main" id="{B1D16386-6299-8934-9135-52D32FF603D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9" name="Google Shape;279;g3544fac4121_1_205:notes">
            <a:extLst>
              <a:ext uri="{FF2B5EF4-FFF2-40B4-BE49-F238E27FC236}">
                <a16:creationId xmlns:a16="http://schemas.microsoft.com/office/drawing/2014/main" id="{354066FA-FCBB-500A-8EFF-C67C11F70E7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820329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a:extLst>
            <a:ext uri="{FF2B5EF4-FFF2-40B4-BE49-F238E27FC236}">
              <a16:creationId xmlns:a16="http://schemas.microsoft.com/office/drawing/2014/main" id="{FC699DE1-7C74-8B71-3296-2CAE6B5A4141}"/>
            </a:ext>
          </a:extLst>
        </p:cNvPr>
        <p:cNvGrpSpPr/>
        <p:nvPr/>
      </p:nvGrpSpPr>
      <p:grpSpPr>
        <a:xfrm>
          <a:off x="0" y="0"/>
          <a:ext cx="0" cy="0"/>
          <a:chOff x="0" y="0"/>
          <a:chExt cx="0" cy="0"/>
        </a:xfrm>
      </p:grpSpPr>
      <p:sp>
        <p:nvSpPr>
          <p:cNvPr id="278" name="Google Shape;278;g3544fac4121_1_205:notes">
            <a:extLst>
              <a:ext uri="{FF2B5EF4-FFF2-40B4-BE49-F238E27FC236}">
                <a16:creationId xmlns:a16="http://schemas.microsoft.com/office/drawing/2014/main" id="{9FC35C31-DAB1-30F0-00F6-90C6F7FA2315}"/>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9" name="Google Shape;279;g3544fac4121_1_205:notes">
            <a:extLst>
              <a:ext uri="{FF2B5EF4-FFF2-40B4-BE49-F238E27FC236}">
                <a16:creationId xmlns:a16="http://schemas.microsoft.com/office/drawing/2014/main" id="{EEC3A58C-011F-7F4B-9D09-540A4329FCE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233778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a:extLst>
            <a:ext uri="{FF2B5EF4-FFF2-40B4-BE49-F238E27FC236}">
              <a16:creationId xmlns:a16="http://schemas.microsoft.com/office/drawing/2014/main" id="{7D65AF10-1F4D-0DBC-A549-2892F80004B9}"/>
            </a:ext>
          </a:extLst>
        </p:cNvPr>
        <p:cNvGrpSpPr/>
        <p:nvPr/>
      </p:nvGrpSpPr>
      <p:grpSpPr>
        <a:xfrm>
          <a:off x="0" y="0"/>
          <a:ext cx="0" cy="0"/>
          <a:chOff x="0" y="0"/>
          <a:chExt cx="0" cy="0"/>
        </a:xfrm>
      </p:grpSpPr>
      <p:sp>
        <p:nvSpPr>
          <p:cNvPr id="278" name="Google Shape;278;g3544fac4121_1_205:notes">
            <a:extLst>
              <a:ext uri="{FF2B5EF4-FFF2-40B4-BE49-F238E27FC236}">
                <a16:creationId xmlns:a16="http://schemas.microsoft.com/office/drawing/2014/main" id="{425963A4-709E-CDBC-2EDB-2060F97915A9}"/>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9" name="Google Shape;279;g3544fac4121_1_205:notes">
            <a:extLst>
              <a:ext uri="{FF2B5EF4-FFF2-40B4-BE49-F238E27FC236}">
                <a16:creationId xmlns:a16="http://schemas.microsoft.com/office/drawing/2014/main" id="{5AB15DF8-6358-94B0-B944-3BBFB9BB36F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07561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a:extLst>
            <a:ext uri="{FF2B5EF4-FFF2-40B4-BE49-F238E27FC236}">
              <a16:creationId xmlns:a16="http://schemas.microsoft.com/office/drawing/2014/main" id="{54191965-2C50-5C63-CC57-17F9209C7392}"/>
            </a:ext>
          </a:extLst>
        </p:cNvPr>
        <p:cNvGrpSpPr/>
        <p:nvPr/>
      </p:nvGrpSpPr>
      <p:grpSpPr>
        <a:xfrm>
          <a:off x="0" y="0"/>
          <a:ext cx="0" cy="0"/>
          <a:chOff x="0" y="0"/>
          <a:chExt cx="0" cy="0"/>
        </a:xfrm>
      </p:grpSpPr>
      <p:sp>
        <p:nvSpPr>
          <p:cNvPr id="278" name="Google Shape;278;g3544fac4121_1_205:notes">
            <a:extLst>
              <a:ext uri="{FF2B5EF4-FFF2-40B4-BE49-F238E27FC236}">
                <a16:creationId xmlns:a16="http://schemas.microsoft.com/office/drawing/2014/main" id="{868DDB75-EDA1-323A-C8D2-8AE2D81F8E40}"/>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9" name="Google Shape;279;g3544fac4121_1_205:notes">
            <a:extLst>
              <a:ext uri="{FF2B5EF4-FFF2-40B4-BE49-F238E27FC236}">
                <a16:creationId xmlns:a16="http://schemas.microsoft.com/office/drawing/2014/main" id="{6672BC02-D821-D68D-A47C-34A443FFFCC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8773326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a:extLst>
            <a:ext uri="{FF2B5EF4-FFF2-40B4-BE49-F238E27FC236}">
              <a16:creationId xmlns:a16="http://schemas.microsoft.com/office/drawing/2014/main" id="{32D6605E-1283-9415-AF19-74EB19674E65}"/>
            </a:ext>
          </a:extLst>
        </p:cNvPr>
        <p:cNvGrpSpPr/>
        <p:nvPr/>
      </p:nvGrpSpPr>
      <p:grpSpPr>
        <a:xfrm>
          <a:off x="0" y="0"/>
          <a:ext cx="0" cy="0"/>
          <a:chOff x="0" y="0"/>
          <a:chExt cx="0" cy="0"/>
        </a:xfrm>
      </p:grpSpPr>
      <p:sp>
        <p:nvSpPr>
          <p:cNvPr id="278" name="Google Shape;278;g3544fac4121_1_205:notes">
            <a:extLst>
              <a:ext uri="{FF2B5EF4-FFF2-40B4-BE49-F238E27FC236}">
                <a16:creationId xmlns:a16="http://schemas.microsoft.com/office/drawing/2014/main" id="{136E8171-912F-D696-960E-CCE2033D97C2}"/>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9" name="Google Shape;279;g3544fac4121_1_205:notes">
            <a:extLst>
              <a:ext uri="{FF2B5EF4-FFF2-40B4-BE49-F238E27FC236}">
                <a16:creationId xmlns:a16="http://schemas.microsoft.com/office/drawing/2014/main" id="{F8761BD7-0C8A-26AD-8463-040501F6006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68292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F4193C55-FC9D-E5E9-79F2-E1A3CA5E8B35}"/>
            </a:ext>
          </a:extLst>
        </p:cNvPr>
        <p:cNvGrpSpPr/>
        <p:nvPr/>
      </p:nvGrpSpPr>
      <p:grpSpPr>
        <a:xfrm>
          <a:off x="0" y="0"/>
          <a:ext cx="0" cy="0"/>
          <a:chOff x="0" y="0"/>
          <a:chExt cx="0" cy="0"/>
        </a:xfrm>
      </p:grpSpPr>
      <p:sp>
        <p:nvSpPr>
          <p:cNvPr id="104" name="Google Shape;104;p5:notes">
            <a:extLst>
              <a:ext uri="{FF2B5EF4-FFF2-40B4-BE49-F238E27FC236}">
                <a16:creationId xmlns:a16="http://schemas.microsoft.com/office/drawing/2014/main" id="{5164FBB6-731D-D221-6574-23FBAF90D1C6}"/>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5" name="Google Shape;105;p5:notes">
            <a:extLst>
              <a:ext uri="{FF2B5EF4-FFF2-40B4-BE49-F238E27FC236}">
                <a16:creationId xmlns:a16="http://schemas.microsoft.com/office/drawing/2014/main" id="{7E9F9EAD-EB03-8BB5-3040-CC364F2E5FE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2309618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a:extLst>
            <a:ext uri="{FF2B5EF4-FFF2-40B4-BE49-F238E27FC236}">
              <a16:creationId xmlns:a16="http://schemas.microsoft.com/office/drawing/2014/main" id="{CC283789-3E85-A748-5D96-31CD62D697DA}"/>
            </a:ext>
          </a:extLst>
        </p:cNvPr>
        <p:cNvGrpSpPr/>
        <p:nvPr/>
      </p:nvGrpSpPr>
      <p:grpSpPr>
        <a:xfrm>
          <a:off x="0" y="0"/>
          <a:ext cx="0" cy="0"/>
          <a:chOff x="0" y="0"/>
          <a:chExt cx="0" cy="0"/>
        </a:xfrm>
      </p:grpSpPr>
      <p:sp>
        <p:nvSpPr>
          <p:cNvPr id="262" name="Google Shape;262;g3544fac4121_1_189:notes">
            <a:extLst>
              <a:ext uri="{FF2B5EF4-FFF2-40B4-BE49-F238E27FC236}">
                <a16:creationId xmlns:a16="http://schemas.microsoft.com/office/drawing/2014/main" id="{8C76F6E9-48F2-17CD-9C77-1BE26B63DB6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3" name="Google Shape;263;g3544fac4121_1_189:notes">
            <a:extLst>
              <a:ext uri="{FF2B5EF4-FFF2-40B4-BE49-F238E27FC236}">
                <a16:creationId xmlns:a16="http://schemas.microsoft.com/office/drawing/2014/main" id="{51532F79-F345-AB88-CBCD-F429F4A7F5F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0730319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a:extLst>
            <a:ext uri="{FF2B5EF4-FFF2-40B4-BE49-F238E27FC236}">
              <a16:creationId xmlns:a16="http://schemas.microsoft.com/office/drawing/2014/main" id="{4C79691D-E079-6ED3-B227-0ED4FC6569FE}"/>
            </a:ext>
          </a:extLst>
        </p:cNvPr>
        <p:cNvGrpSpPr/>
        <p:nvPr/>
      </p:nvGrpSpPr>
      <p:grpSpPr>
        <a:xfrm>
          <a:off x="0" y="0"/>
          <a:ext cx="0" cy="0"/>
          <a:chOff x="0" y="0"/>
          <a:chExt cx="0" cy="0"/>
        </a:xfrm>
      </p:grpSpPr>
      <p:sp>
        <p:nvSpPr>
          <p:cNvPr id="278" name="Google Shape;278;g3544fac4121_1_205:notes">
            <a:extLst>
              <a:ext uri="{FF2B5EF4-FFF2-40B4-BE49-F238E27FC236}">
                <a16:creationId xmlns:a16="http://schemas.microsoft.com/office/drawing/2014/main" id="{4A7F75C3-C441-E473-A720-C5E1DCE5CA3E}"/>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9" name="Google Shape;279;g3544fac4121_1_205:notes">
            <a:extLst>
              <a:ext uri="{FF2B5EF4-FFF2-40B4-BE49-F238E27FC236}">
                <a16:creationId xmlns:a16="http://schemas.microsoft.com/office/drawing/2014/main" id="{2DE4CD21-89E3-AFDF-6F07-286621F00FD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5002410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8" name="Google Shape;28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5CBCD786-FF6F-42D6-91E8-54B65E3AC7BC}"/>
            </a:ext>
          </a:extLst>
        </p:cNvPr>
        <p:cNvGrpSpPr/>
        <p:nvPr/>
      </p:nvGrpSpPr>
      <p:grpSpPr>
        <a:xfrm>
          <a:off x="0" y="0"/>
          <a:ext cx="0" cy="0"/>
          <a:chOff x="0" y="0"/>
          <a:chExt cx="0" cy="0"/>
        </a:xfrm>
      </p:grpSpPr>
      <p:sp>
        <p:nvSpPr>
          <p:cNvPr id="104" name="Google Shape;104;p5:notes">
            <a:extLst>
              <a:ext uri="{FF2B5EF4-FFF2-40B4-BE49-F238E27FC236}">
                <a16:creationId xmlns:a16="http://schemas.microsoft.com/office/drawing/2014/main" id="{9346C4D3-9888-A422-355F-4D107AF8BBB9}"/>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5" name="Google Shape;105;p5:notes">
            <a:extLst>
              <a:ext uri="{FF2B5EF4-FFF2-40B4-BE49-F238E27FC236}">
                <a16:creationId xmlns:a16="http://schemas.microsoft.com/office/drawing/2014/main" id="{29923CC3-2082-7F97-0E1B-5BFF33C635C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88723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56727F7D-36B2-FEE3-D740-E423C205F946}"/>
            </a:ext>
          </a:extLst>
        </p:cNvPr>
        <p:cNvGrpSpPr/>
        <p:nvPr/>
      </p:nvGrpSpPr>
      <p:grpSpPr>
        <a:xfrm>
          <a:off x="0" y="0"/>
          <a:ext cx="0" cy="0"/>
          <a:chOff x="0" y="0"/>
          <a:chExt cx="0" cy="0"/>
        </a:xfrm>
      </p:grpSpPr>
      <p:sp>
        <p:nvSpPr>
          <p:cNvPr id="104" name="Google Shape;104;p5:notes">
            <a:extLst>
              <a:ext uri="{FF2B5EF4-FFF2-40B4-BE49-F238E27FC236}">
                <a16:creationId xmlns:a16="http://schemas.microsoft.com/office/drawing/2014/main" id="{50BC6630-C2E9-9139-DC4A-F625284A5D4A}"/>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5" name="Google Shape;105;p5:notes">
            <a:extLst>
              <a:ext uri="{FF2B5EF4-FFF2-40B4-BE49-F238E27FC236}">
                <a16:creationId xmlns:a16="http://schemas.microsoft.com/office/drawing/2014/main" id="{4975D024-6B94-E944-E9C9-C4C3C5CB01C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85105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
        <p:cNvGrpSpPr/>
        <p:nvPr/>
      </p:nvGrpSpPr>
      <p:grpSpPr>
        <a:xfrm>
          <a:off x="0" y="0"/>
          <a:ext cx="0" cy="0"/>
          <a:chOff x="0" y="0"/>
          <a:chExt cx="0" cy="0"/>
        </a:xfrm>
      </p:grpSpPr>
      <p:sp>
        <p:nvSpPr>
          <p:cNvPr id="26" name="Google Shape;26;p1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8" name="Google Shape;28;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1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1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1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1"/>
          <p:cNvSpPr>
            <a:spLocks noGrp="1"/>
          </p:cNvSpPr>
          <p:nvPr>
            <p:ph type="pic" idx="2"/>
          </p:nvPr>
        </p:nvSpPr>
        <p:spPr>
          <a:xfrm>
            <a:off x="5183188" y="987425"/>
            <a:ext cx="6172200" cy="4873625"/>
          </a:xfrm>
          <a:prstGeom prst="rect">
            <a:avLst/>
          </a:prstGeom>
          <a:noFill/>
          <a:ln>
            <a:noFill/>
          </a:ln>
        </p:spPr>
      </p:sp>
      <p:sp>
        <p:nvSpPr>
          <p:cNvPr id="68" name="Google Shape;68;p2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hyperlink" Target="https://docs.google.com/spreadsheets/d/1ES9BcvIHjrpt5o5VNX7UYGMeUbEYAts0tiw5qTg9aLA/edit?usp=sharing" TargetMode="Externa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5.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36.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n8n.io/features/" TargetMode="Externa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6.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png"/><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2.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2.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2.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2.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2.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2.pn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2.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a:stretch/>
        </p:blipFill>
        <p:spPr>
          <a:xfrm>
            <a:off x="-6382" y="-1"/>
            <a:ext cx="12198382" cy="6858001"/>
          </a:xfrm>
          <a:prstGeom prst="rect">
            <a:avLst/>
          </a:prstGeom>
          <a:noFill/>
          <a:ln>
            <a:noFill/>
          </a:ln>
        </p:spPr>
      </p:pic>
      <p:sp>
        <p:nvSpPr>
          <p:cNvPr id="89" name="Google Shape;89;p1"/>
          <p:cNvSpPr/>
          <p:nvPr/>
        </p:nvSpPr>
        <p:spPr>
          <a:xfrm>
            <a:off x="134842" y="521528"/>
            <a:ext cx="4741958" cy="20620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CA" sz="3200" b="1" dirty="0">
                <a:solidFill>
                  <a:schemeClr val="lt1"/>
                </a:solidFill>
                <a:latin typeface="Montserrat"/>
                <a:ea typeface="Montserrat"/>
                <a:cs typeface="Montserrat"/>
                <a:sym typeface="Montserrat"/>
              </a:rPr>
              <a:t>BUILD LOW-CODE AGENTIC AI WORKFLOWS USING N8N</a:t>
            </a:r>
            <a:endParaRPr sz="3200" b="1" i="0" u="none" strike="noStrike" cap="none" dirty="0">
              <a:solidFill>
                <a:schemeClr val="lt1"/>
              </a:solidFill>
              <a:latin typeface="Montserrat"/>
              <a:ea typeface="Montserrat"/>
              <a:cs typeface="Montserrat"/>
              <a:sym typeface="Montserrat"/>
            </a:endParaRPr>
          </a:p>
        </p:txBody>
      </p:sp>
      <p:pic>
        <p:nvPicPr>
          <p:cNvPr id="90" name="Google Shape;90;p1"/>
          <p:cNvPicPr preferRelativeResize="0"/>
          <p:nvPr/>
        </p:nvPicPr>
        <p:blipFill rotWithShape="1">
          <a:blip r:embed="rId4">
            <a:alphaModFix/>
          </a:blip>
          <a:srcRect/>
          <a:stretch/>
        </p:blipFill>
        <p:spPr>
          <a:xfrm>
            <a:off x="134842" y="5586363"/>
            <a:ext cx="3856133" cy="106567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6B450BF3-8718-B453-5A15-EAAD46EFEA7F}"/>
            </a:ext>
          </a:extLst>
        </p:cNvPr>
        <p:cNvGrpSpPr/>
        <p:nvPr/>
      </p:nvGrpSpPr>
      <p:grpSpPr>
        <a:xfrm>
          <a:off x="0" y="0"/>
          <a:ext cx="0" cy="0"/>
          <a:chOff x="0" y="0"/>
          <a:chExt cx="0" cy="0"/>
        </a:xfrm>
      </p:grpSpPr>
      <p:pic>
        <p:nvPicPr>
          <p:cNvPr id="107" name="Google Shape;107;p5">
            <a:extLst>
              <a:ext uri="{FF2B5EF4-FFF2-40B4-BE49-F238E27FC236}">
                <a16:creationId xmlns:a16="http://schemas.microsoft.com/office/drawing/2014/main" id="{7FAE04F0-DD7A-3115-2ACA-DFA2CAC67818}"/>
              </a:ext>
            </a:extLst>
          </p:cNvPr>
          <p:cNvPicPr preferRelativeResize="0"/>
          <p:nvPr/>
        </p:nvPicPr>
        <p:blipFill rotWithShape="1">
          <a:blip r:embed="rId3">
            <a:alphaModFix/>
          </a:blip>
          <a:srcRect/>
          <a:stretch/>
        </p:blipFill>
        <p:spPr>
          <a:xfrm>
            <a:off x="3202" y="0"/>
            <a:ext cx="12224773" cy="6857999"/>
          </a:xfrm>
          <a:prstGeom prst="rect">
            <a:avLst/>
          </a:prstGeom>
          <a:noFill/>
          <a:ln>
            <a:noFill/>
          </a:ln>
        </p:spPr>
      </p:pic>
      <p:pic>
        <p:nvPicPr>
          <p:cNvPr id="108" name="Google Shape;108;p5">
            <a:extLst>
              <a:ext uri="{FF2B5EF4-FFF2-40B4-BE49-F238E27FC236}">
                <a16:creationId xmlns:a16="http://schemas.microsoft.com/office/drawing/2014/main" id="{1A9778E0-9180-02CE-1408-609E1C7304A4}"/>
              </a:ext>
            </a:extLst>
          </p:cNvPr>
          <p:cNvPicPr preferRelativeResize="0"/>
          <p:nvPr/>
        </p:nvPicPr>
        <p:blipFill rotWithShape="1">
          <a:blip r:embed="rId4">
            <a:alphaModFix/>
          </a:blip>
          <a:srcRect l="2731" t="18967" r="5593" b="23672"/>
          <a:stretch/>
        </p:blipFill>
        <p:spPr>
          <a:xfrm>
            <a:off x="9428854" y="90489"/>
            <a:ext cx="2763146" cy="477788"/>
          </a:xfrm>
          <a:prstGeom prst="rect">
            <a:avLst/>
          </a:prstGeom>
          <a:noFill/>
          <a:ln>
            <a:noFill/>
          </a:ln>
        </p:spPr>
      </p:pic>
      <p:sp>
        <p:nvSpPr>
          <p:cNvPr id="109" name="Google Shape;109;p5">
            <a:extLst>
              <a:ext uri="{FF2B5EF4-FFF2-40B4-BE49-F238E27FC236}">
                <a16:creationId xmlns:a16="http://schemas.microsoft.com/office/drawing/2014/main" id="{DF170D5D-6FF1-D40F-EB12-54299BB13F4B}"/>
              </a:ext>
            </a:extLst>
          </p:cNvPr>
          <p:cNvSpPr/>
          <p:nvPr/>
        </p:nvSpPr>
        <p:spPr>
          <a:xfrm>
            <a:off x="154722" y="90489"/>
            <a:ext cx="982749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CA" sz="2400" b="0" i="0" u="none" strike="noStrike" cap="none" dirty="0">
                <a:solidFill>
                  <a:schemeClr val="lt1"/>
                </a:solidFill>
                <a:latin typeface="Montserrat"/>
                <a:sym typeface="Montserrat"/>
              </a:rPr>
              <a:t>OpenAI &amp; </a:t>
            </a:r>
            <a:r>
              <a:rPr lang="en-CA" sz="2400" dirty="0">
                <a:solidFill>
                  <a:schemeClr val="lt1"/>
                </a:solidFill>
                <a:latin typeface="Montserrat"/>
                <a:sym typeface="Montserrat"/>
              </a:rPr>
              <a:t>Google Suite </a:t>
            </a:r>
            <a:r>
              <a:rPr lang="en-CA" sz="2400" b="0" i="0" u="none" strike="noStrike" cap="none" dirty="0">
                <a:solidFill>
                  <a:schemeClr val="lt1"/>
                </a:solidFill>
                <a:latin typeface="Montserrat"/>
                <a:sym typeface="Montserrat"/>
              </a:rPr>
              <a:t>Setup </a:t>
            </a:r>
            <a:endParaRPr lang="en-CA" sz="1400" b="0" i="0" u="none" strike="noStrike" cap="none" dirty="0">
              <a:solidFill>
                <a:srgbClr val="000000"/>
              </a:solidFill>
              <a:latin typeface="Arial"/>
              <a:ea typeface="Arial"/>
              <a:cs typeface="Arial"/>
              <a:sym typeface="Arial"/>
            </a:endParaRPr>
          </a:p>
        </p:txBody>
      </p:sp>
      <p:sp>
        <p:nvSpPr>
          <p:cNvPr id="110" name="Google Shape;110;p5">
            <a:extLst>
              <a:ext uri="{FF2B5EF4-FFF2-40B4-BE49-F238E27FC236}">
                <a16:creationId xmlns:a16="http://schemas.microsoft.com/office/drawing/2014/main" id="{6F242B55-8639-8B9C-9C33-4ADEC11888ED}"/>
              </a:ext>
            </a:extLst>
          </p:cNvPr>
          <p:cNvSpPr txBox="1"/>
          <p:nvPr/>
        </p:nvSpPr>
        <p:spPr>
          <a:xfrm rot="5400000">
            <a:off x="9505627" y="3291463"/>
            <a:ext cx="510614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chemeClr val="accent3"/>
                </a:solidFill>
                <a:latin typeface="Calibri"/>
                <a:ea typeface="Calibri"/>
                <a:cs typeface="Calibri"/>
                <a:sym typeface="Calibri"/>
              </a:rPr>
              <a:t>© All rights reserved for Dr. Ryan Ahmed @Stemplicity Inc. </a:t>
            </a:r>
            <a:endParaRPr sz="1400" b="0" i="0" u="none" strike="noStrike" cap="none">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772E0D45-6D43-DD5C-A658-65DE8313A2C4}"/>
              </a:ext>
            </a:extLst>
          </p:cNvPr>
          <p:cNvPicPr>
            <a:picLocks noChangeAspect="1"/>
          </p:cNvPicPr>
          <p:nvPr/>
        </p:nvPicPr>
        <p:blipFill>
          <a:blip r:embed="rId5"/>
          <a:stretch>
            <a:fillRect/>
          </a:stretch>
        </p:blipFill>
        <p:spPr>
          <a:xfrm>
            <a:off x="238016" y="1579468"/>
            <a:ext cx="3463608" cy="4251176"/>
          </a:xfrm>
          <a:prstGeom prst="rect">
            <a:avLst/>
          </a:prstGeom>
        </p:spPr>
      </p:pic>
      <p:pic>
        <p:nvPicPr>
          <p:cNvPr id="6" name="Picture 5">
            <a:extLst>
              <a:ext uri="{FF2B5EF4-FFF2-40B4-BE49-F238E27FC236}">
                <a16:creationId xmlns:a16="http://schemas.microsoft.com/office/drawing/2014/main" id="{C9ED69C3-2387-6FBE-D915-BAD224E9D792}"/>
              </a:ext>
            </a:extLst>
          </p:cNvPr>
          <p:cNvPicPr>
            <a:picLocks noChangeAspect="1"/>
          </p:cNvPicPr>
          <p:nvPr/>
        </p:nvPicPr>
        <p:blipFill>
          <a:blip r:embed="rId6"/>
          <a:stretch>
            <a:fillRect/>
          </a:stretch>
        </p:blipFill>
        <p:spPr>
          <a:xfrm>
            <a:off x="3980275" y="1900050"/>
            <a:ext cx="7630494" cy="3352125"/>
          </a:xfrm>
          <a:prstGeom prst="rect">
            <a:avLst/>
          </a:prstGeom>
        </p:spPr>
      </p:pic>
      <p:sp>
        <p:nvSpPr>
          <p:cNvPr id="7" name="Google Shape;111;p5">
            <a:extLst>
              <a:ext uri="{FF2B5EF4-FFF2-40B4-BE49-F238E27FC236}">
                <a16:creationId xmlns:a16="http://schemas.microsoft.com/office/drawing/2014/main" id="{8F9B325C-14A0-4046-4E94-28236E0EBE49}"/>
              </a:ext>
            </a:extLst>
          </p:cNvPr>
          <p:cNvSpPr txBox="1"/>
          <p:nvPr/>
        </p:nvSpPr>
        <p:spPr>
          <a:xfrm>
            <a:off x="269075" y="907673"/>
            <a:ext cx="11464500" cy="921900"/>
          </a:xfrm>
          <a:prstGeom prst="rect">
            <a:avLst/>
          </a:prstGeom>
          <a:noFill/>
          <a:ln>
            <a:noFill/>
          </a:ln>
        </p:spPr>
        <p:txBody>
          <a:bodyPr spcFirstLastPara="1" wrap="square" lIns="91425" tIns="45700" rIns="91425" bIns="45700" anchor="t" anchorCtr="0">
            <a:normAutofit/>
          </a:bodyPr>
          <a:lstStyle/>
          <a:p>
            <a:pPr marL="400050" marR="0" lvl="0" indent="-285750" algn="l" rtl="0">
              <a:lnSpc>
                <a:spcPct val="90000"/>
              </a:lnSpc>
              <a:spcBef>
                <a:spcPts val="0"/>
              </a:spcBef>
              <a:spcAft>
                <a:spcPts val="0"/>
              </a:spcAft>
              <a:buClr>
                <a:srgbClr val="1BBFD1"/>
              </a:buClr>
              <a:buSzPts val="1800"/>
              <a:buFont typeface="Arial" panose="020B0604020202020204" pitchFamily="34" charset="0"/>
              <a:buChar char="•"/>
            </a:pPr>
            <a:r>
              <a:rPr lang="en-CA" sz="1800" dirty="0">
                <a:solidFill>
                  <a:schemeClr val="dk1"/>
                </a:solidFill>
                <a:latin typeface="Montserrat"/>
                <a:ea typeface="Montserrat"/>
                <a:cs typeface="Montserrat"/>
                <a:sym typeface="Montserrat"/>
              </a:rPr>
              <a:t>Follow the steps and wait until the workspace shows active (online) which might take a few minutes.</a:t>
            </a:r>
            <a:endParaRPr sz="1800" b="0" i="0" u="none" strike="noStrike" cap="none" dirty="0">
              <a:solidFill>
                <a:schemeClr val="dk1"/>
              </a:solidFill>
              <a:latin typeface="Montserrat"/>
              <a:ea typeface="Montserrat"/>
              <a:cs typeface="Montserrat"/>
              <a:sym typeface="Montserrat"/>
            </a:endParaRPr>
          </a:p>
        </p:txBody>
      </p:sp>
    </p:spTree>
    <p:extLst>
      <p:ext uri="{BB962C8B-B14F-4D97-AF65-F5344CB8AC3E}">
        <p14:creationId xmlns:p14="http://schemas.microsoft.com/office/powerpoint/2010/main" val="2956712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F9363B04-2237-6EF0-B56B-7A8211576777}"/>
            </a:ext>
          </a:extLst>
        </p:cNvPr>
        <p:cNvGrpSpPr/>
        <p:nvPr/>
      </p:nvGrpSpPr>
      <p:grpSpPr>
        <a:xfrm>
          <a:off x="0" y="0"/>
          <a:ext cx="0" cy="0"/>
          <a:chOff x="0" y="0"/>
          <a:chExt cx="0" cy="0"/>
        </a:xfrm>
      </p:grpSpPr>
      <p:pic>
        <p:nvPicPr>
          <p:cNvPr id="107" name="Google Shape;107;p5">
            <a:extLst>
              <a:ext uri="{FF2B5EF4-FFF2-40B4-BE49-F238E27FC236}">
                <a16:creationId xmlns:a16="http://schemas.microsoft.com/office/drawing/2014/main" id="{8DCF65A7-3F89-2B8F-AEEB-7F7D1192C7F3}"/>
              </a:ext>
            </a:extLst>
          </p:cNvPr>
          <p:cNvPicPr preferRelativeResize="0"/>
          <p:nvPr/>
        </p:nvPicPr>
        <p:blipFill rotWithShape="1">
          <a:blip r:embed="rId3">
            <a:alphaModFix/>
          </a:blip>
          <a:srcRect/>
          <a:stretch/>
        </p:blipFill>
        <p:spPr>
          <a:xfrm>
            <a:off x="3202" y="0"/>
            <a:ext cx="12224773" cy="6857999"/>
          </a:xfrm>
          <a:prstGeom prst="rect">
            <a:avLst/>
          </a:prstGeom>
          <a:noFill/>
          <a:ln>
            <a:noFill/>
          </a:ln>
        </p:spPr>
      </p:pic>
      <p:pic>
        <p:nvPicPr>
          <p:cNvPr id="108" name="Google Shape;108;p5">
            <a:extLst>
              <a:ext uri="{FF2B5EF4-FFF2-40B4-BE49-F238E27FC236}">
                <a16:creationId xmlns:a16="http://schemas.microsoft.com/office/drawing/2014/main" id="{93EDE23B-DC21-5589-7DAA-74A8E6568503}"/>
              </a:ext>
            </a:extLst>
          </p:cNvPr>
          <p:cNvPicPr preferRelativeResize="0"/>
          <p:nvPr/>
        </p:nvPicPr>
        <p:blipFill rotWithShape="1">
          <a:blip r:embed="rId4">
            <a:alphaModFix/>
          </a:blip>
          <a:srcRect l="2731" t="18967" r="5593" b="23672"/>
          <a:stretch/>
        </p:blipFill>
        <p:spPr>
          <a:xfrm>
            <a:off x="9428854" y="90489"/>
            <a:ext cx="2763146" cy="477788"/>
          </a:xfrm>
          <a:prstGeom prst="rect">
            <a:avLst/>
          </a:prstGeom>
          <a:noFill/>
          <a:ln>
            <a:noFill/>
          </a:ln>
        </p:spPr>
      </p:pic>
      <p:sp>
        <p:nvSpPr>
          <p:cNvPr id="109" name="Google Shape;109;p5">
            <a:extLst>
              <a:ext uri="{FF2B5EF4-FFF2-40B4-BE49-F238E27FC236}">
                <a16:creationId xmlns:a16="http://schemas.microsoft.com/office/drawing/2014/main" id="{75388ECD-3484-01AA-9487-70E8757FC0F0}"/>
              </a:ext>
            </a:extLst>
          </p:cNvPr>
          <p:cNvSpPr/>
          <p:nvPr/>
        </p:nvSpPr>
        <p:spPr>
          <a:xfrm>
            <a:off x="154722" y="90489"/>
            <a:ext cx="982749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CA" sz="2400" b="0" i="0" u="none" strike="noStrike" cap="none" dirty="0">
                <a:solidFill>
                  <a:schemeClr val="lt1"/>
                </a:solidFill>
                <a:latin typeface="Montserrat"/>
                <a:sym typeface="Montserrat"/>
              </a:rPr>
              <a:t>OpenAI &amp; </a:t>
            </a:r>
            <a:r>
              <a:rPr lang="en-CA" sz="2400" dirty="0">
                <a:solidFill>
                  <a:schemeClr val="lt1"/>
                </a:solidFill>
                <a:latin typeface="Montserrat"/>
                <a:sym typeface="Montserrat"/>
              </a:rPr>
              <a:t>Google Suite </a:t>
            </a:r>
            <a:r>
              <a:rPr lang="en-CA" sz="2400" b="0" i="0" u="none" strike="noStrike" cap="none" dirty="0">
                <a:solidFill>
                  <a:schemeClr val="lt1"/>
                </a:solidFill>
                <a:latin typeface="Montserrat"/>
                <a:sym typeface="Montserrat"/>
              </a:rPr>
              <a:t>Setup </a:t>
            </a:r>
            <a:endParaRPr lang="en-CA" sz="1400" b="0" i="0" u="none" strike="noStrike" cap="none" dirty="0">
              <a:solidFill>
                <a:srgbClr val="000000"/>
              </a:solidFill>
              <a:latin typeface="Arial"/>
              <a:ea typeface="Arial"/>
              <a:cs typeface="Arial"/>
              <a:sym typeface="Arial"/>
            </a:endParaRPr>
          </a:p>
        </p:txBody>
      </p:sp>
      <p:sp>
        <p:nvSpPr>
          <p:cNvPr id="110" name="Google Shape;110;p5">
            <a:extLst>
              <a:ext uri="{FF2B5EF4-FFF2-40B4-BE49-F238E27FC236}">
                <a16:creationId xmlns:a16="http://schemas.microsoft.com/office/drawing/2014/main" id="{378D8E94-3553-8487-E3AA-B4F56D880CCD}"/>
              </a:ext>
            </a:extLst>
          </p:cNvPr>
          <p:cNvSpPr txBox="1"/>
          <p:nvPr/>
        </p:nvSpPr>
        <p:spPr>
          <a:xfrm rot="5400000">
            <a:off x="9505627" y="3291463"/>
            <a:ext cx="510614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chemeClr val="accent3"/>
                </a:solidFill>
                <a:latin typeface="Calibri"/>
                <a:ea typeface="Calibri"/>
                <a:cs typeface="Calibri"/>
                <a:sym typeface="Calibri"/>
              </a:rPr>
              <a:t>© All rights reserved for Dr. Ryan Ahmed @Stemplicity Inc. </a:t>
            </a:r>
            <a:endParaRPr sz="1400" b="0" i="0" u="none" strike="noStrike" cap="none">
              <a:solidFill>
                <a:srgbClr val="000000"/>
              </a:solidFill>
              <a:latin typeface="Arial"/>
              <a:ea typeface="Arial"/>
              <a:cs typeface="Arial"/>
              <a:sym typeface="Arial"/>
            </a:endParaRPr>
          </a:p>
        </p:txBody>
      </p:sp>
      <p:sp>
        <p:nvSpPr>
          <p:cNvPr id="7" name="Google Shape;111;p5">
            <a:extLst>
              <a:ext uri="{FF2B5EF4-FFF2-40B4-BE49-F238E27FC236}">
                <a16:creationId xmlns:a16="http://schemas.microsoft.com/office/drawing/2014/main" id="{775EDBB9-F8CA-42BB-15E2-25B1E32EBA6D}"/>
              </a:ext>
            </a:extLst>
          </p:cNvPr>
          <p:cNvSpPr txBox="1"/>
          <p:nvPr/>
        </p:nvSpPr>
        <p:spPr>
          <a:xfrm>
            <a:off x="269075" y="907673"/>
            <a:ext cx="11464500" cy="921900"/>
          </a:xfrm>
          <a:prstGeom prst="rect">
            <a:avLst/>
          </a:prstGeom>
          <a:noFill/>
          <a:ln>
            <a:noFill/>
          </a:ln>
        </p:spPr>
        <p:txBody>
          <a:bodyPr spcFirstLastPara="1" wrap="square" lIns="91425" tIns="45700" rIns="91425" bIns="45700" anchor="t" anchorCtr="0">
            <a:normAutofit/>
          </a:bodyPr>
          <a:lstStyle/>
          <a:p>
            <a:pPr marL="400050" marR="0" lvl="0" indent="-285750" algn="l" rtl="0">
              <a:lnSpc>
                <a:spcPct val="90000"/>
              </a:lnSpc>
              <a:spcBef>
                <a:spcPts val="0"/>
              </a:spcBef>
              <a:spcAft>
                <a:spcPts val="0"/>
              </a:spcAft>
              <a:buClr>
                <a:srgbClr val="1BBFD1"/>
              </a:buClr>
              <a:buSzPts val="1800"/>
              <a:buFont typeface="Arial" panose="020B0604020202020204" pitchFamily="34" charset="0"/>
              <a:buChar char="•"/>
            </a:pPr>
            <a:r>
              <a:rPr lang="en-CA" sz="1800" dirty="0">
                <a:solidFill>
                  <a:schemeClr val="dk1"/>
                </a:solidFill>
                <a:latin typeface="Montserrat"/>
                <a:ea typeface="Montserrat"/>
                <a:cs typeface="Montserrat"/>
                <a:sym typeface="Montserrat"/>
              </a:rPr>
              <a:t>Setup OpenAI API with your key.</a:t>
            </a:r>
            <a:endParaRPr sz="1800" b="0" i="0" u="none" strike="noStrike" cap="none" dirty="0">
              <a:solidFill>
                <a:schemeClr val="dk1"/>
              </a:solidFill>
              <a:latin typeface="Montserrat"/>
              <a:ea typeface="Montserrat"/>
              <a:cs typeface="Montserrat"/>
              <a:sym typeface="Montserrat"/>
            </a:endParaRPr>
          </a:p>
        </p:txBody>
      </p:sp>
      <p:pic>
        <p:nvPicPr>
          <p:cNvPr id="3" name="Picture 2">
            <a:extLst>
              <a:ext uri="{FF2B5EF4-FFF2-40B4-BE49-F238E27FC236}">
                <a16:creationId xmlns:a16="http://schemas.microsoft.com/office/drawing/2014/main" id="{C1F1C37B-4BE1-03A8-499D-B69276084D0B}"/>
              </a:ext>
            </a:extLst>
          </p:cNvPr>
          <p:cNvPicPr>
            <a:picLocks noChangeAspect="1"/>
          </p:cNvPicPr>
          <p:nvPr/>
        </p:nvPicPr>
        <p:blipFill>
          <a:blip r:embed="rId5"/>
          <a:stretch>
            <a:fillRect/>
          </a:stretch>
        </p:blipFill>
        <p:spPr>
          <a:xfrm>
            <a:off x="1388533" y="1543798"/>
            <a:ext cx="8649548" cy="4676419"/>
          </a:xfrm>
          <a:prstGeom prst="rect">
            <a:avLst/>
          </a:prstGeom>
        </p:spPr>
      </p:pic>
    </p:spTree>
    <p:extLst>
      <p:ext uri="{BB962C8B-B14F-4D97-AF65-F5344CB8AC3E}">
        <p14:creationId xmlns:p14="http://schemas.microsoft.com/office/powerpoint/2010/main" val="1996410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E112B1C9-AEF6-60C0-FA4F-B4C6A41D689A}"/>
            </a:ext>
          </a:extLst>
        </p:cNvPr>
        <p:cNvGrpSpPr/>
        <p:nvPr/>
      </p:nvGrpSpPr>
      <p:grpSpPr>
        <a:xfrm>
          <a:off x="0" y="0"/>
          <a:ext cx="0" cy="0"/>
          <a:chOff x="0" y="0"/>
          <a:chExt cx="0" cy="0"/>
        </a:xfrm>
      </p:grpSpPr>
      <p:pic>
        <p:nvPicPr>
          <p:cNvPr id="107" name="Google Shape;107;p5">
            <a:extLst>
              <a:ext uri="{FF2B5EF4-FFF2-40B4-BE49-F238E27FC236}">
                <a16:creationId xmlns:a16="http://schemas.microsoft.com/office/drawing/2014/main" id="{E1F4F6F8-922D-6E61-1FEB-B4D34501892A}"/>
              </a:ext>
            </a:extLst>
          </p:cNvPr>
          <p:cNvPicPr preferRelativeResize="0"/>
          <p:nvPr/>
        </p:nvPicPr>
        <p:blipFill rotWithShape="1">
          <a:blip r:embed="rId3">
            <a:alphaModFix/>
          </a:blip>
          <a:srcRect/>
          <a:stretch/>
        </p:blipFill>
        <p:spPr>
          <a:xfrm>
            <a:off x="3202" y="0"/>
            <a:ext cx="12224773" cy="6857999"/>
          </a:xfrm>
          <a:prstGeom prst="rect">
            <a:avLst/>
          </a:prstGeom>
          <a:noFill/>
          <a:ln>
            <a:noFill/>
          </a:ln>
        </p:spPr>
      </p:pic>
      <p:pic>
        <p:nvPicPr>
          <p:cNvPr id="108" name="Google Shape;108;p5">
            <a:extLst>
              <a:ext uri="{FF2B5EF4-FFF2-40B4-BE49-F238E27FC236}">
                <a16:creationId xmlns:a16="http://schemas.microsoft.com/office/drawing/2014/main" id="{9B1825A1-F367-EE24-DDE5-5EA5D0CAE4C7}"/>
              </a:ext>
            </a:extLst>
          </p:cNvPr>
          <p:cNvPicPr preferRelativeResize="0"/>
          <p:nvPr/>
        </p:nvPicPr>
        <p:blipFill rotWithShape="1">
          <a:blip r:embed="rId4">
            <a:alphaModFix/>
          </a:blip>
          <a:srcRect l="2731" t="18967" r="5593" b="23672"/>
          <a:stretch/>
        </p:blipFill>
        <p:spPr>
          <a:xfrm>
            <a:off x="9428854" y="90489"/>
            <a:ext cx="2763146" cy="477788"/>
          </a:xfrm>
          <a:prstGeom prst="rect">
            <a:avLst/>
          </a:prstGeom>
          <a:noFill/>
          <a:ln>
            <a:noFill/>
          </a:ln>
        </p:spPr>
      </p:pic>
      <p:sp>
        <p:nvSpPr>
          <p:cNvPr id="109" name="Google Shape;109;p5">
            <a:extLst>
              <a:ext uri="{FF2B5EF4-FFF2-40B4-BE49-F238E27FC236}">
                <a16:creationId xmlns:a16="http://schemas.microsoft.com/office/drawing/2014/main" id="{AFE978DA-96E7-EA41-8B0F-9246DC958832}"/>
              </a:ext>
            </a:extLst>
          </p:cNvPr>
          <p:cNvSpPr/>
          <p:nvPr/>
        </p:nvSpPr>
        <p:spPr>
          <a:xfrm>
            <a:off x="154722" y="90489"/>
            <a:ext cx="982749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CA" sz="2400" b="0" i="0" u="none" strike="noStrike" cap="none" dirty="0">
                <a:solidFill>
                  <a:schemeClr val="lt1"/>
                </a:solidFill>
                <a:latin typeface="Montserrat"/>
                <a:sym typeface="Montserrat"/>
              </a:rPr>
              <a:t>OpenAI &amp; </a:t>
            </a:r>
            <a:r>
              <a:rPr lang="en-CA" sz="2400" dirty="0">
                <a:solidFill>
                  <a:schemeClr val="lt1"/>
                </a:solidFill>
                <a:latin typeface="Montserrat"/>
                <a:sym typeface="Montserrat"/>
              </a:rPr>
              <a:t>Google Suite </a:t>
            </a:r>
            <a:r>
              <a:rPr lang="en-CA" sz="2400" b="0" i="0" u="none" strike="noStrike" cap="none" dirty="0">
                <a:solidFill>
                  <a:schemeClr val="lt1"/>
                </a:solidFill>
                <a:latin typeface="Montserrat"/>
                <a:sym typeface="Montserrat"/>
              </a:rPr>
              <a:t>Setup </a:t>
            </a:r>
            <a:endParaRPr lang="en-CA" sz="1400" b="0" i="0" u="none" strike="noStrike" cap="none" dirty="0">
              <a:solidFill>
                <a:srgbClr val="000000"/>
              </a:solidFill>
              <a:latin typeface="Arial"/>
              <a:ea typeface="Arial"/>
              <a:cs typeface="Arial"/>
              <a:sym typeface="Arial"/>
            </a:endParaRPr>
          </a:p>
        </p:txBody>
      </p:sp>
      <p:sp>
        <p:nvSpPr>
          <p:cNvPr id="110" name="Google Shape;110;p5">
            <a:extLst>
              <a:ext uri="{FF2B5EF4-FFF2-40B4-BE49-F238E27FC236}">
                <a16:creationId xmlns:a16="http://schemas.microsoft.com/office/drawing/2014/main" id="{C32035E6-D5F3-8D7F-D6D5-F0FA2FDC330A}"/>
              </a:ext>
            </a:extLst>
          </p:cNvPr>
          <p:cNvSpPr txBox="1"/>
          <p:nvPr/>
        </p:nvSpPr>
        <p:spPr>
          <a:xfrm rot="5400000">
            <a:off x="9505627" y="3291463"/>
            <a:ext cx="510614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chemeClr val="accent3"/>
                </a:solidFill>
                <a:latin typeface="Calibri"/>
                <a:ea typeface="Calibri"/>
                <a:cs typeface="Calibri"/>
                <a:sym typeface="Calibri"/>
              </a:rPr>
              <a:t>© All rights reserved for Dr. Ryan Ahmed @Stemplicity Inc. </a:t>
            </a:r>
            <a:endParaRPr sz="1400" b="0" i="0" u="none" strike="noStrike" cap="none">
              <a:solidFill>
                <a:srgbClr val="000000"/>
              </a:solidFill>
              <a:latin typeface="Arial"/>
              <a:ea typeface="Arial"/>
              <a:cs typeface="Arial"/>
              <a:sym typeface="Arial"/>
            </a:endParaRPr>
          </a:p>
        </p:txBody>
      </p:sp>
      <p:sp>
        <p:nvSpPr>
          <p:cNvPr id="7" name="Google Shape;111;p5">
            <a:extLst>
              <a:ext uri="{FF2B5EF4-FFF2-40B4-BE49-F238E27FC236}">
                <a16:creationId xmlns:a16="http://schemas.microsoft.com/office/drawing/2014/main" id="{D40D4A16-4DA8-F6E4-FBB3-4964F1833256}"/>
              </a:ext>
            </a:extLst>
          </p:cNvPr>
          <p:cNvSpPr txBox="1"/>
          <p:nvPr/>
        </p:nvSpPr>
        <p:spPr>
          <a:xfrm>
            <a:off x="269075" y="907673"/>
            <a:ext cx="11464500" cy="921900"/>
          </a:xfrm>
          <a:prstGeom prst="rect">
            <a:avLst/>
          </a:prstGeom>
          <a:noFill/>
          <a:ln>
            <a:noFill/>
          </a:ln>
        </p:spPr>
        <p:txBody>
          <a:bodyPr spcFirstLastPara="1" wrap="square" lIns="91425" tIns="45700" rIns="91425" bIns="45700" anchor="t" anchorCtr="0">
            <a:normAutofit/>
          </a:bodyPr>
          <a:lstStyle/>
          <a:p>
            <a:pPr marL="400050" marR="0" lvl="0" indent="-285750" algn="l" rtl="0">
              <a:lnSpc>
                <a:spcPct val="90000"/>
              </a:lnSpc>
              <a:spcBef>
                <a:spcPts val="0"/>
              </a:spcBef>
              <a:spcAft>
                <a:spcPts val="0"/>
              </a:spcAft>
              <a:buClr>
                <a:srgbClr val="1BBFD1"/>
              </a:buClr>
              <a:buSzPts val="1800"/>
              <a:buFont typeface="Arial" panose="020B0604020202020204" pitchFamily="34" charset="0"/>
              <a:buChar char="•"/>
            </a:pPr>
            <a:r>
              <a:rPr lang="en-CA" sz="1800" dirty="0">
                <a:solidFill>
                  <a:schemeClr val="dk1"/>
                </a:solidFill>
                <a:latin typeface="Montserrat"/>
                <a:ea typeface="Montserrat"/>
                <a:cs typeface="Montserrat"/>
                <a:sym typeface="Montserrat"/>
              </a:rPr>
              <a:t>Setup OpenAI API with your key.</a:t>
            </a:r>
            <a:endParaRPr sz="1800" b="0" i="0" u="none" strike="noStrike" cap="none" dirty="0">
              <a:solidFill>
                <a:schemeClr val="dk1"/>
              </a:solidFill>
              <a:latin typeface="Montserrat"/>
              <a:ea typeface="Montserrat"/>
              <a:cs typeface="Montserrat"/>
              <a:sym typeface="Montserrat"/>
            </a:endParaRPr>
          </a:p>
        </p:txBody>
      </p:sp>
      <p:pic>
        <p:nvPicPr>
          <p:cNvPr id="8" name="Picture 7">
            <a:extLst>
              <a:ext uri="{FF2B5EF4-FFF2-40B4-BE49-F238E27FC236}">
                <a16:creationId xmlns:a16="http://schemas.microsoft.com/office/drawing/2014/main" id="{A81AB024-2DE9-BD0A-E423-78B4387A3FED}"/>
              </a:ext>
            </a:extLst>
          </p:cNvPr>
          <p:cNvPicPr>
            <a:picLocks noChangeAspect="1"/>
          </p:cNvPicPr>
          <p:nvPr/>
        </p:nvPicPr>
        <p:blipFill>
          <a:blip r:embed="rId5"/>
          <a:stretch>
            <a:fillRect/>
          </a:stretch>
        </p:blipFill>
        <p:spPr>
          <a:xfrm>
            <a:off x="1142531" y="1420807"/>
            <a:ext cx="9213895" cy="4529520"/>
          </a:xfrm>
          <a:prstGeom prst="rect">
            <a:avLst/>
          </a:prstGeom>
        </p:spPr>
      </p:pic>
    </p:spTree>
    <p:extLst>
      <p:ext uri="{BB962C8B-B14F-4D97-AF65-F5344CB8AC3E}">
        <p14:creationId xmlns:p14="http://schemas.microsoft.com/office/powerpoint/2010/main" val="3261246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7">
          <a:extLst>
            <a:ext uri="{FF2B5EF4-FFF2-40B4-BE49-F238E27FC236}">
              <a16:creationId xmlns:a16="http://schemas.microsoft.com/office/drawing/2014/main" id="{72DE4DDF-898A-D04E-9F8E-8F0E8CBC88E4}"/>
            </a:ext>
          </a:extLst>
        </p:cNvPr>
        <p:cNvGrpSpPr/>
        <p:nvPr/>
      </p:nvGrpSpPr>
      <p:grpSpPr>
        <a:xfrm>
          <a:off x="0" y="0"/>
          <a:ext cx="0" cy="0"/>
          <a:chOff x="0" y="0"/>
          <a:chExt cx="0" cy="0"/>
        </a:xfrm>
      </p:grpSpPr>
      <p:pic>
        <p:nvPicPr>
          <p:cNvPr id="88" name="Google Shape;88;p1">
            <a:extLst>
              <a:ext uri="{FF2B5EF4-FFF2-40B4-BE49-F238E27FC236}">
                <a16:creationId xmlns:a16="http://schemas.microsoft.com/office/drawing/2014/main" id="{4D17C0E1-44BB-655C-DE17-D8223AFBEAB9}"/>
              </a:ext>
            </a:extLst>
          </p:cNvPr>
          <p:cNvPicPr preferRelativeResize="0"/>
          <p:nvPr/>
        </p:nvPicPr>
        <p:blipFill rotWithShape="1">
          <a:blip r:embed="rId3">
            <a:alphaModFix/>
          </a:blip>
          <a:srcRect/>
          <a:stretch/>
        </p:blipFill>
        <p:spPr>
          <a:xfrm>
            <a:off x="-6382" y="-1"/>
            <a:ext cx="12198382" cy="6858001"/>
          </a:xfrm>
          <a:prstGeom prst="rect">
            <a:avLst/>
          </a:prstGeom>
          <a:noFill/>
          <a:ln>
            <a:noFill/>
          </a:ln>
        </p:spPr>
      </p:pic>
      <p:sp>
        <p:nvSpPr>
          <p:cNvPr id="89" name="Google Shape;89;p1">
            <a:extLst>
              <a:ext uri="{FF2B5EF4-FFF2-40B4-BE49-F238E27FC236}">
                <a16:creationId xmlns:a16="http://schemas.microsoft.com/office/drawing/2014/main" id="{FCAA3168-4D3C-5F8D-763A-D7BDFBE19A81}"/>
              </a:ext>
            </a:extLst>
          </p:cNvPr>
          <p:cNvSpPr/>
          <p:nvPr/>
        </p:nvSpPr>
        <p:spPr>
          <a:xfrm>
            <a:off x="134842" y="521528"/>
            <a:ext cx="4741958" cy="10771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CA" sz="3200" b="1" dirty="0">
                <a:solidFill>
                  <a:schemeClr val="lt1"/>
                </a:solidFill>
                <a:latin typeface="Montserrat"/>
                <a:ea typeface="Montserrat"/>
                <a:cs typeface="Montserrat"/>
                <a:sym typeface="Montserrat"/>
              </a:rPr>
              <a:t>PRACTICE OPORTUNITY</a:t>
            </a:r>
            <a:endParaRPr sz="3200" b="1" i="0" u="none" strike="noStrike" cap="none" dirty="0">
              <a:solidFill>
                <a:schemeClr val="lt1"/>
              </a:solidFill>
              <a:latin typeface="Montserrat"/>
              <a:ea typeface="Montserrat"/>
              <a:cs typeface="Montserrat"/>
              <a:sym typeface="Montserrat"/>
            </a:endParaRPr>
          </a:p>
        </p:txBody>
      </p:sp>
      <p:pic>
        <p:nvPicPr>
          <p:cNvPr id="90" name="Google Shape;90;p1">
            <a:extLst>
              <a:ext uri="{FF2B5EF4-FFF2-40B4-BE49-F238E27FC236}">
                <a16:creationId xmlns:a16="http://schemas.microsoft.com/office/drawing/2014/main" id="{4887A8EA-D37C-F980-A02E-CB2BB1A0DFB4}"/>
              </a:ext>
            </a:extLst>
          </p:cNvPr>
          <p:cNvPicPr preferRelativeResize="0"/>
          <p:nvPr/>
        </p:nvPicPr>
        <p:blipFill rotWithShape="1">
          <a:blip r:embed="rId4">
            <a:alphaModFix/>
          </a:blip>
          <a:srcRect/>
          <a:stretch/>
        </p:blipFill>
        <p:spPr>
          <a:xfrm>
            <a:off x="134842" y="5586363"/>
            <a:ext cx="3856133" cy="1065672"/>
          </a:xfrm>
          <a:prstGeom prst="rect">
            <a:avLst/>
          </a:prstGeom>
          <a:noFill/>
          <a:ln>
            <a:noFill/>
          </a:ln>
        </p:spPr>
      </p:pic>
    </p:spTree>
    <p:extLst>
      <p:ext uri="{BB962C8B-B14F-4D97-AF65-F5344CB8AC3E}">
        <p14:creationId xmlns:p14="http://schemas.microsoft.com/office/powerpoint/2010/main" val="3831285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9F94549B-094D-D534-84E4-88573C487D65}"/>
            </a:ext>
          </a:extLst>
        </p:cNvPr>
        <p:cNvGrpSpPr/>
        <p:nvPr/>
      </p:nvGrpSpPr>
      <p:grpSpPr>
        <a:xfrm>
          <a:off x="0" y="0"/>
          <a:ext cx="0" cy="0"/>
          <a:chOff x="0" y="0"/>
          <a:chExt cx="0" cy="0"/>
        </a:xfrm>
      </p:grpSpPr>
      <p:pic>
        <p:nvPicPr>
          <p:cNvPr id="107" name="Google Shape;107;p5">
            <a:extLst>
              <a:ext uri="{FF2B5EF4-FFF2-40B4-BE49-F238E27FC236}">
                <a16:creationId xmlns:a16="http://schemas.microsoft.com/office/drawing/2014/main" id="{64F2ED72-AFBF-EAF7-1687-43FF242C6E62}"/>
              </a:ext>
            </a:extLst>
          </p:cNvPr>
          <p:cNvPicPr preferRelativeResize="0"/>
          <p:nvPr/>
        </p:nvPicPr>
        <p:blipFill rotWithShape="1">
          <a:blip r:embed="rId3">
            <a:alphaModFix/>
          </a:blip>
          <a:srcRect/>
          <a:stretch/>
        </p:blipFill>
        <p:spPr>
          <a:xfrm>
            <a:off x="3202" y="0"/>
            <a:ext cx="12224773" cy="6857999"/>
          </a:xfrm>
          <a:prstGeom prst="rect">
            <a:avLst/>
          </a:prstGeom>
          <a:noFill/>
          <a:ln>
            <a:noFill/>
          </a:ln>
        </p:spPr>
      </p:pic>
      <p:pic>
        <p:nvPicPr>
          <p:cNvPr id="108" name="Google Shape;108;p5">
            <a:extLst>
              <a:ext uri="{FF2B5EF4-FFF2-40B4-BE49-F238E27FC236}">
                <a16:creationId xmlns:a16="http://schemas.microsoft.com/office/drawing/2014/main" id="{E6471D10-5C0F-F177-EFFB-AE97DD678D60}"/>
              </a:ext>
            </a:extLst>
          </p:cNvPr>
          <p:cNvPicPr preferRelativeResize="0"/>
          <p:nvPr/>
        </p:nvPicPr>
        <p:blipFill rotWithShape="1">
          <a:blip r:embed="rId4">
            <a:alphaModFix/>
          </a:blip>
          <a:srcRect l="2731" t="18967" r="5593" b="23672"/>
          <a:stretch/>
        </p:blipFill>
        <p:spPr>
          <a:xfrm>
            <a:off x="9428854" y="90489"/>
            <a:ext cx="2763146" cy="477788"/>
          </a:xfrm>
          <a:prstGeom prst="rect">
            <a:avLst/>
          </a:prstGeom>
          <a:noFill/>
          <a:ln>
            <a:noFill/>
          </a:ln>
        </p:spPr>
      </p:pic>
      <p:sp>
        <p:nvSpPr>
          <p:cNvPr id="109" name="Google Shape;109;p5">
            <a:extLst>
              <a:ext uri="{FF2B5EF4-FFF2-40B4-BE49-F238E27FC236}">
                <a16:creationId xmlns:a16="http://schemas.microsoft.com/office/drawing/2014/main" id="{3630CC98-249F-17DA-3AD0-217A50AA54D2}"/>
              </a:ext>
            </a:extLst>
          </p:cNvPr>
          <p:cNvSpPr/>
          <p:nvPr/>
        </p:nvSpPr>
        <p:spPr>
          <a:xfrm>
            <a:off x="154722" y="90489"/>
            <a:ext cx="982749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CA" sz="2400" b="0" i="0" u="none" strike="noStrike" cap="none" dirty="0">
                <a:solidFill>
                  <a:schemeClr val="lt1"/>
                </a:solidFill>
                <a:latin typeface="Montserrat"/>
                <a:sym typeface="Montserrat"/>
              </a:rPr>
              <a:t>Practice Opportunity</a:t>
            </a:r>
            <a:endParaRPr lang="en-CA" sz="1400" b="0" i="0" u="none" strike="noStrike" cap="none" dirty="0">
              <a:solidFill>
                <a:srgbClr val="000000"/>
              </a:solidFill>
              <a:latin typeface="Arial"/>
              <a:ea typeface="Arial"/>
              <a:cs typeface="Arial"/>
              <a:sym typeface="Arial"/>
            </a:endParaRPr>
          </a:p>
        </p:txBody>
      </p:sp>
      <p:sp>
        <p:nvSpPr>
          <p:cNvPr id="110" name="Google Shape;110;p5">
            <a:extLst>
              <a:ext uri="{FF2B5EF4-FFF2-40B4-BE49-F238E27FC236}">
                <a16:creationId xmlns:a16="http://schemas.microsoft.com/office/drawing/2014/main" id="{BFA1E04D-E86C-48EE-36C1-B5662FDE476A}"/>
              </a:ext>
            </a:extLst>
          </p:cNvPr>
          <p:cNvSpPr txBox="1"/>
          <p:nvPr/>
        </p:nvSpPr>
        <p:spPr>
          <a:xfrm rot="5400000">
            <a:off x="9505627" y="3291463"/>
            <a:ext cx="510614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chemeClr val="accent3"/>
                </a:solidFill>
                <a:latin typeface="Calibri"/>
                <a:ea typeface="Calibri"/>
                <a:cs typeface="Calibri"/>
                <a:sym typeface="Calibri"/>
              </a:rPr>
              <a:t>© All rights reserved for Dr. Ryan Ahmed @Stemplicity Inc. </a:t>
            </a:r>
            <a:endParaRPr sz="1400" b="0" i="0" u="none" strike="noStrike" cap="none">
              <a:solidFill>
                <a:srgbClr val="000000"/>
              </a:solidFill>
              <a:latin typeface="Arial"/>
              <a:ea typeface="Arial"/>
              <a:cs typeface="Arial"/>
              <a:sym typeface="Arial"/>
            </a:endParaRPr>
          </a:p>
        </p:txBody>
      </p:sp>
      <p:sp>
        <p:nvSpPr>
          <p:cNvPr id="7" name="Google Shape;111;p5">
            <a:extLst>
              <a:ext uri="{FF2B5EF4-FFF2-40B4-BE49-F238E27FC236}">
                <a16:creationId xmlns:a16="http://schemas.microsoft.com/office/drawing/2014/main" id="{3A141DBF-7787-E83D-7AB8-BB46C7BEB774}"/>
              </a:ext>
            </a:extLst>
          </p:cNvPr>
          <p:cNvSpPr txBox="1"/>
          <p:nvPr/>
        </p:nvSpPr>
        <p:spPr>
          <a:xfrm>
            <a:off x="269075" y="907673"/>
            <a:ext cx="8623465" cy="3424182"/>
          </a:xfrm>
          <a:prstGeom prst="rect">
            <a:avLst/>
          </a:prstGeom>
          <a:noFill/>
          <a:ln>
            <a:noFill/>
          </a:ln>
        </p:spPr>
        <p:txBody>
          <a:bodyPr spcFirstLastPara="1" wrap="square" lIns="91425" tIns="45700" rIns="91425" bIns="45700" anchor="t" anchorCtr="0">
            <a:normAutofit/>
          </a:bodyPr>
          <a:lstStyle/>
          <a:p>
            <a:pPr>
              <a:buNone/>
            </a:pPr>
            <a:r>
              <a:rPr lang="en-US" sz="1800" dirty="0">
                <a:latin typeface="Montserrat" panose="00000500000000000000" pitchFamily="2" charset="0"/>
              </a:rPr>
              <a:t>Automate Translation with n8n + Claude API</a:t>
            </a:r>
          </a:p>
          <a:p>
            <a:pPr>
              <a:buNone/>
            </a:pPr>
            <a:endParaRPr lang="en-US" sz="1800" dirty="0">
              <a:latin typeface="Montserrat" panose="00000500000000000000" pitchFamily="2" charset="0"/>
            </a:endParaRPr>
          </a:p>
          <a:p>
            <a:pPr lvl="2">
              <a:buFont typeface="+mj-lt"/>
              <a:buAutoNum type="arabicPeriod"/>
            </a:pPr>
            <a:r>
              <a:rPr lang="en-US" sz="1800" dirty="0">
                <a:latin typeface="Montserrat" panose="00000500000000000000" pitchFamily="2" charset="0"/>
              </a:rPr>
              <a:t> Setup: Create an n8n workflow that receives input text and sends it to Claude (Anthropic API) for translation to French.</a:t>
            </a:r>
          </a:p>
          <a:p>
            <a:pPr lvl="2">
              <a:buFont typeface="+mj-lt"/>
              <a:buAutoNum type="arabicPeriod"/>
            </a:pPr>
            <a:endParaRPr lang="en-US" sz="1800" dirty="0">
              <a:latin typeface="Montserrat" panose="00000500000000000000" pitchFamily="2" charset="0"/>
            </a:endParaRPr>
          </a:p>
          <a:p>
            <a:pPr lvl="2">
              <a:buFont typeface="+mj-lt"/>
              <a:buAutoNum type="arabicPeriod"/>
            </a:pPr>
            <a:r>
              <a:rPr lang="en-US" sz="1800" dirty="0">
                <a:latin typeface="Montserrat" panose="00000500000000000000" pitchFamily="2" charset="0"/>
              </a:rPr>
              <a:t> Configuration: Connect Claude API</a:t>
            </a:r>
            <a:br>
              <a:rPr lang="en-US" sz="1800" dirty="0">
                <a:latin typeface="Montserrat" panose="00000500000000000000" pitchFamily="2" charset="0"/>
              </a:rPr>
            </a:br>
            <a:endParaRPr lang="en-US" sz="1800" dirty="0">
              <a:latin typeface="Montserrat" panose="00000500000000000000" pitchFamily="2" charset="0"/>
            </a:endParaRPr>
          </a:p>
          <a:p>
            <a:pPr lvl="2">
              <a:buFont typeface="+mj-lt"/>
              <a:buAutoNum type="arabicPeriod"/>
            </a:pPr>
            <a:r>
              <a:rPr lang="en-US" sz="1800" dirty="0">
                <a:latin typeface="Montserrat" panose="00000500000000000000" pitchFamily="2" charset="0"/>
              </a:rPr>
              <a:t> Test Input:</a:t>
            </a:r>
            <a:br>
              <a:rPr lang="en-US" sz="1800" dirty="0">
                <a:latin typeface="Montserrat" panose="00000500000000000000" pitchFamily="2" charset="0"/>
              </a:rPr>
            </a:br>
            <a:r>
              <a:rPr lang="en-US" sz="1800" dirty="0">
                <a:latin typeface="Montserrat" panose="00000500000000000000" pitchFamily="2" charset="0"/>
              </a:rPr>
              <a:t>“I am enjoying this 14-day Agentic AI and LLM Engineering bootcamp! I am learning cutting-edge skills that will transform the future!”</a:t>
            </a:r>
          </a:p>
        </p:txBody>
      </p:sp>
      <p:pic>
        <p:nvPicPr>
          <p:cNvPr id="2" name="Picture 1">
            <a:extLst>
              <a:ext uri="{FF2B5EF4-FFF2-40B4-BE49-F238E27FC236}">
                <a16:creationId xmlns:a16="http://schemas.microsoft.com/office/drawing/2014/main" id="{8CB2E5C4-6144-E9F8-3B47-44528FF9C942}"/>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808961" y="1175693"/>
            <a:ext cx="3206725" cy="2537445"/>
          </a:xfrm>
          <a:prstGeom prst="rect">
            <a:avLst/>
          </a:prstGeom>
        </p:spPr>
      </p:pic>
    </p:spTree>
    <p:extLst>
      <p:ext uri="{BB962C8B-B14F-4D97-AF65-F5344CB8AC3E}">
        <p14:creationId xmlns:p14="http://schemas.microsoft.com/office/powerpoint/2010/main" val="1893686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7E2CE395-FE02-2BB8-C5F2-81919AA582D3}"/>
            </a:ext>
          </a:extLst>
        </p:cNvPr>
        <p:cNvGrpSpPr/>
        <p:nvPr/>
      </p:nvGrpSpPr>
      <p:grpSpPr>
        <a:xfrm>
          <a:off x="0" y="0"/>
          <a:ext cx="0" cy="0"/>
          <a:chOff x="0" y="0"/>
          <a:chExt cx="0" cy="0"/>
        </a:xfrm>
      </p:grpSpPr>
      <p:pic>
        <p:nvPicPr>
          <p:cNvPr id="107" name="Google Shape;107;p5">
            <a:extLst>
              <a:ext uri="{FF2B5EF4-FFF2-40B4-BE49-F238E27FC236}">
                <a16:creationId xmlns:a16="http://schemas.microsoft.com/office/drawing/2014/main" id="{AF889302-7896-8F9E-4A9C-52BC9B33D658}"/>
              </a:ext>
            </a:extLst>
          </p:cNvPr>
          <p:cNvPicPr preferRelativeResize="0"/>
          <p:nvPr/>
        </p:nvPicPr>
        <p:blipFill rotWithShape="1">
          <a:blip r:embed="rId3">
            <a:alphaModFix/>
          </a:blip>
          <a:srcRect/>
          <a:stretch/>
        </p:blipFill>
        <p:spPr>
          <a:xfrm>
            <a:off x="-16387" y="-1"/>
            <a:ext cx="12224773" cy="6857999"/>
          </a:xfrm>
          <a:prstGeom prst="rect">
            <a:avLst/>
          </a:prstGeom>
          <a:noFill/>
          <a:ln>
            <a:noFill/>
          </a:ln>
        </p:spPr>
      </p:pic>
      <p:pic>
        <p:nvPicPr>
          <p:cNvPr id="108" name="Google Shape;108;p5">
            <a:extLst>
              <a:ext uri="{FF2B5EF4-FFF2-40B4-BE49-F238E27FC236}">
                <a16:creationId xmlns:a16="http://schemas.microsoft.com/office/drawing/2014/main" id="{9CC547E1-A664-472C-FC35-B4FF018B323B}"/>
              </a:ext>
            </a:extLst>
          </p:cNvPr>
          <p:cNvPicPr preferRelativeResize="0"/>
          <p:nvPr/>
        </p:nvPicPr>
        <p:blipFill rotWithShape="1">
          <a:blip r:embed="rId4">
            <a:alphaModFix/>
          </a:blip>
          <a:srcRect l="2731" t="18967" r="5593" b="23672"/>
          <a:stretch/>
        </p:blipFill>
        <p:spPr>
          <a:xfrm>
            <a:off x="9428854" y="90489"/>
            <a:ext cx="2763146" cy="477788"/>
          </a:xfrm>
          <a:prstGeom prst="rect">
            <a:avLst/>
          </a:prstGeom>
          <a:noFill/>
          <a:ln>
            <a:noFill/>
          </a:ln>
        </p:spPr>
      </p:pic>
      <p:sp>
        <p:nvSpPr>
          <p:cNvPr id="109" name="Google Shape;109;p5">
            <a:extLst>
              <a:ext uri="{FF2B5EF4-FFF2-40B4-BE49-F238E27FC236}">
                <a16:creationId xmlns:a16="http://schemas.microsoft.com/office/drawing/2014/main" id="{5AAA5152-A8EF-4FEB-F4EB-C1D28A0C9ADD}"/>
              </a:ext>
            </a:extLst>
          </p:cNvPr>
          <p:cNvSpPr/>
          <p:nvPr/>
        </p:nvSpPr>
        <p:spPr>
          <a:xfrm>
            <a:off x="154722" y="90489"/>
            <a:ext cx="982749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CA" sz="2400" b="0" i="0" u="none" strike="noStrike" cap="none" dirty="0">
                <a:solidFill>
                  <a:schemeClr val="lt1"/>
                </a:solidFill>
                <a:latin typeface="Montserrat"/>
                <a:sym typeface="Montserrat"/>
              </a:rPr>
              <a:t>Practice Opportunity Solution</a:t>
            </a:r>
            <a:endParaRPr lang="en-CA" sz="1400" b="0" i="0" u="none" strike="noStrike" cap="none" dirty="0">
              <a:solidFill>
                <a:srgbClr val="000000"/>
              </a:solidFill>
              <a:latin typeface="Arial"/>
              <a:ea typeface="Arial"/>
              <a:cs typeface="Arial"/>
              <a:sym typeface="Arial"/>
            </a:endParaRPr>
          </a:p>
        </p:txBody>
      </p:sp>
      <p:sp>
        <p:nvSpPr>
          <p:cNvPr id="110" name="Google Shape;110;p5">
            <a:extLst>
              <a:ext uri="{FF2B5EF4-FFF2-40B4-BE49-F238E27FC236}">
                <a16:creationId xmlns:a16="http://schemas.microsoft.com/office/drawing/2014/main" id="{2D9EC8CF-A87F-E2FC-AB05-9BF0DB8D4EEE}"/>
              </a:ext>
            </a:extLst>
          </p:cNvPr>
          <p:cNvSpPr txBox="1"/>
          <p:nvPr/>
        </p:nvSpPr>
        <p:spPr>
          <a:xfrm rot="5400000">
            <a:off x="9505627" y="3291463"/>
            <a:ext cx="510614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chemeClr val="accent3"/>
                </a:solidFill>
                <a:latin typeface="Calibri"/>
                <a:ea typeface="Calibri"/>
                <a:cs typeface="Calibri"/>
                <a:sym typeface="Calibri"/>
              </a:rPr>
              <a:t>© All rights reserved for Dr. Ryan Ahmed @Stemplicity Inc. </a:t>
            </a:r>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1E1302BD-3EAF-175A-A667-914CE826874D}"/>
              </a:ext>
            </a:extLst>
          </p:cNvPr>
          <p:cNvPicPr>
            <a:picLocks noChangeAspect="1"/>
          </p:cNvPicPr>
          <p:nvPr/>
        </p:nvPicPr>
        <p:blipFill>
          <a:blip r:embed="rId5"/>
          <a:stretch>
            <a:fillRect/>
          </a:stretch>
        </p:blipFill>
        <p:spPr>
          <a:xfrm>
            <a:off x="5072984" y="1006821"/>
            <a:ext cx="6816436" cy="3430019"/>
          </a:xfrm>
          <a:prstGeom prst="rect">
            <a:avLst/>
          </a:prstGeom>
        </p:spPr>
      </p:pic>
      <p:pic>
        <p:nvPicPr>
          <p:cNvPr id="5" name="Picture 4">
            <a:extLst>
              <a:ext uri="{FF2B5EF4-FFF2-40B4-BE49-F238E27FC236}">
                <a16:creationId xmlns:a16="http://schemas.microsoft.com/office/drawing/2014/main" id="{6C856A4A-0A20-BC0C-CD75-240D4D9AE142}"/>
              </a:ext>
            </a:extLst>
          </p:cNvPr>
          <p:cNvPicPr>
            <a:picLocks noChangeAspect="1"/>
          </p:cNvPicPr>
          <p:nvPr/>
        </p:nvPicPr>
        <p:blipFill>
          <a:blip r:embed="rId6"/>
          <a:stretch>
            <a:fillRect/>
          </a:stretch>
        </p:blipFill>
        <p:spPr>
          <a:xfrm>
            <a:off x="82311" y="1369885"/>
            <a:ext cx="4891976" cy="2703889"/>
          </a:xfrm>
          <a:prstGeom prst="rect">
            <a:avLst/>
          </a:prstGeom>
        </p:spPr>
      </p:pic>
    </p:spTree>
    <p:extLst>
      <p:ext uri="{BB962C8B-B14F-4D97-AF65-F5344CB8AC3E}">
        <p14:creationId xmlns:p14="http://schemas.microsoft.com/office/powerpoint/2010/main" val="41163776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7">
          <a:extLst>
            <a:ext uri="{FF2B5EF4-FFF2-40B4-BE49-F238E27FC236}">
              <a16:creationId xmlns:a16="http://schemas.microsoft.com/office/drawing/2014/main" id="{BE63D0E8-6FCF-C9D9-157C-D99A33AD24E1}"/>
            </a:ext>
          </a:extLst>
        </p:cNvPr>
        <p:cNvGrpSpPr/>
        <p:nvPr/>
      </p:nvGrpSpPr>
      <p:grpSpPr>
        <a:xfrm>
          <a:off x="0" y="0"/>
          <a:ext cx="0" cy="0"/>
          <a:chOff x="0" y="0"/>
          <a:chExt cx="0" cy="0"/>
        </a:xfrm>
      </p:grpSpPr>
      <p:pic>
        <p:nvPicPr>
          <p:cNvPr id="88" name="Google Shape;88;p1">
            <a:extLst>
              <a:ext uri="{FF2B5EF4-FFF2-40B4-BE49-F238E27FC236}">
                <a16:creationId xmlns:a16="http://schemas.microsoft.com/office/drawing/2014/main" id="{E20C5ED9-FA6B-F504-9F4A-1BA602780405}"/>
              </a:ext>
            </a:extLst>
          </p:cNvPr>
          <p:cNvPicPr preferRelativeResize="0"/>
          <p:nvPr/>
        </p:nvPicPr>
        <p:blipFill rotWithShape="1">
          <a:blip r:embed="rId3">
            <a:alphaModFix/>
          </a:blip>
          <a:srcRect/>
          <a:stretch/>
        </p:blipFill>
        <p:spPr>
          <a:xfrm>
            <a:off x="-6382" y="-1"/>
            <a:ext cx="12198382" cy="6858001"/>
          </a:xfrm>
          <a:prstGeom prst="rect">
            <a:avLst/>
          </a:prstGeom>
          <a:noFill/>
          <a:ln>
            <a:noFill/>
          </a:ln>
        </p:spPr>
      </p:pic>
      <p:sp>
        <p:nvSpPr>
          <p:cNvPr id="89" name="Google Shape;89;p1">
            <a:extLst>
              <a:ext uri="{FF2B5EF4-FFF2-40B4-BE49-F238E27FC236}">
                <a16:creationId xmlns:a16="http://schemas.microsoft.com/office/drawing/2014/main" id="{88B8CC09-1F39-3F23-CF52-555DB0CFA1FC}"/>
              </a:ext>
            </a:extLst>
          </p:cNvPr>
          <p:cNvSpPr/>
          <p:nvPr/>
        </p:nvSpPr>
        <p:spPr>
          <a:xfrm>
            <a:off x="134842" y="521528"/>
            <a:ext cx="4741958" cy="20620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CA" sz="3200" b="1" dirty="0">
                <a:solidFill>
                  <a:schemeClr val="lt1"/>
                </a:solidFill>
                <a:latin typeface="Montserrat"/>
                <a:ea typeface="Montserrat"/>
                <a:cs typeface="Montserrat"/>
                <a:sym typeface="Montserrat"/>
              </a:rPr>
              <a:t>USING N8N AGENTS TEMPLATE: ADDING MEMORY &amp; SERPAPI SEARCH TOOLS</a:t>
            </a:r>
            <a:endParaRPr sz="3200" b="1" i="0" u="none" strike="noStrike" cap="none" dirty="0">
              <a:solidFill>
                <a:schemeClr val="lt1"/>
              </a:solidFill>
              <a:latin typeface="Montserrat"/>
              <a:ea typeface="Montserrat"/>
              <a:cs typeface="Montserrat"/>
              <a:sym typeface="Montserrat"/>
            </a:endParaRPr>
          </a:p>
        </p:txBody>
      </p:sp>
      <p:pic>
        <p:nvPicPr>
          <p:cNvPr id="90" name="Google Shape;90;p1">
            <a:extLst>
              <a:ext uri="{FF2B5EF4-FFF2-40B4-BE49-F238E27FC236}">
                <a16:creationId xmlns:a16="http://schemas.microsoft.com/office/drawing/2014/main" id="{94FA52B1-71CE-7D7B-A681-3222AE74EF23}"/>
              </a:ext>
            </a:extLst>
          </p:cNvPr>
          <p:cNvPicPr preferRelativeResize="0"/>
          <p:nvPr/>
        </p:nvPicPr>
        <p:blipFill rotWithShape="1">
          <a:blip r:embed="rId4">
            <a:alphaModFix/>
          </a:blip>
          <a:srcRect/>
          <a:stretch/>
        </p:blipFill>
        <p:spPr>
          <a:xfrm>
            <a:off x="134842" y="5586363"/>
            <a:ext cx="3856133" cy="1065672"/>
          </a:xfrm>
          <a:prstGeom prst="rect">
            <a:avLst/>
          </a:prstGeom>
          <a:noFill/>
          <a:ln>
            <a:noFill/>
          </a:ln>
        </p:spPr>
      </p:pic>
    </p:spTree>
    <p:extLst>
      <p:ext uri="{BB962C8B-B14F-4D97-AF65-F5344CB8AC3E}">
        <p14:creationId xmlns:p14="http://schemas.microsoft.com/office/powerpoint/2010/main" val="3125297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257208EB-5ED7-B001-0B82-B7C4DA15956E}"/>
            </a:ext>
          </a:extLst>
        </p:cNvPr>
        <p:cNvGrpSpPr/>
        <p:nvPr/>
      </p:nvGrpSpPr>
      <p:grpSpPr>
        <a:xfrm>
          <a:off x="0" y="0"/>
          <a:ext cx="0" cy="0"/>
          <a:chOff x="0" y="0"/>
          <a:chExt cx="0" cy="0"/>
        </a:xfrm>
      </p:grpSpPr>
      <p:pic>
        <p:nvPicPr>
          <p:cNvPr id="107" name="Google Shape;107;p5">
            <a:extLst>
              <a:ext uri="{FF2B5EF4-FFF2-40B4-BE49-F238E27FC236}">
                <a16:creationId xmlns:a16="http://schemas.microsoft.com/office/drawing/2014/main" id="{24453689-BD08-28F9-81BA-AAB26249E4A6}"/>
              </a:ext>
            </a:extLst>
          </p:cNvPr>
          <p:cNvPicPr preferRelativeResize="0"/>
          <p:nvPr/>
        </p:nvPicPr>
        <p:blipFill rotWithShape="1">
          <a:blip r:embed="rId3">
            <a:alphaModFix/>
          </a:blip>
          <a:srcRect/>
          <a:stretch/>
        </p:blipFill>
        <p:spPr>
          <a:xfrm>
            <a:off x="3202" y="0"/>
            <a:ext cx="12224773" cy="6857999"/>
          </a:xfrm>
          <a:prstGeom prst="rect">
            <a:avLst/>
          </a:prstGeom>
          <a:noFill/>
          <a:ln>
            <a:noFill/>
          </a:ln>
        </p:spPr>
      </p:pic>
      <p:pic>
        <p:nvPicPr>
          <p:cNvPr id="108" name="Google Shape;108;p5">
            <a:extLst>
              <a:ext uri="{FF2B5EF4-FFF2-40B4-BE49-F238E27FC236}">
                <a16:creationId xmlns:a16="http://schemas.microsoft.com/office/drawing/2014/main" id="{93341D00-82D8-93D0-A2B4-E9FB1B8FFFDB}"/>
              </a:ext>
            </a:extLst>
          </p:cNvPr>
          <p:cNvPicPr preferRelativeResize="0"/>
          <p:nvPr/>
        </p:nvPicPr>
        <p:blipFill rotWithShape="1">
          <a:blip r:embed="rId4">
            <a:alphaModFix/>
          </a:blip>
          <a:srcRect l="2731" t="18967" r="5593" b="23672"/>
          <a:stretch/>
        </p:blipFill>
        <p:spPr>
          <a:xfrm>
            <a:off x="9428854" y="90489"/>
            <a:ext cx="2763146" cy="477788"/>
          </a:xfrm>
          <a:prstGeom prst="rect">
            <a:avLst/>
          </a:prstGeom>
          <a:noFill/>
          <a:ln>
            <a:noFill/>
          </a:ln>
        </p:spPr>
      </p:pic>
      <p:sp>
        <p:nvSpPr>
          <p:cNvPr id="109" name="Google Shape;109;p5">
            <a:extLst>
              <a:ext uri="{FF2B5EF4-FFF2-40B4-BE49-F238E27FC236}">
                <a16:creationId xmlns:a16="http://schemas.microsoft.com/office/drawing/2014/main" id="{2281729A-2731-32D5-0A0F-B22FBAF76B79}"/>
              </a:ext>
            </a:extLst>
          </p:cNvPr>
          <p:cNvSpPr/>
          <p:nvPr/>
        </p:nvSpPr>
        <p:spPr>
          <a:xfrm>
            <a:off x="154722" y="90489"/>
            <a:ext cx="982749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CA" sz="2400" b="0" i="0" u="none" strike="noStrike" cap="none" dirty="0">
                <a:solidFill>
                  <a:schemeClr val="lt1"/>
                </a:solidFill>
                <a:latin typeface="Montserrat"/>
                <a:sym typeface="Montserrat"/>
              </a:rPr>
              <a:t>Leverage Existing Templates</a:t>
            </a:r>
            <a:endParaRPr lang="en-CA" sz="1400" b="0" i="0" u="none" strike="noStrike" cap="none" dirty="0">
              <a:solidFill>
                <a:srgbClr val="000000"/>
              </a:solidFill>
              <a:latin typeface="Arial"/>
              <a:ea typeface="Arial"/>
              <a:cs typeface="Arial"/>
              <a:sym typeface="Arial"/>
            </a:endParaRPr>
          </a:p>
        </p:txBody>
      </p:sp>
      <p:sp>
        <p:nvSpPr>
          <p:cNvPr id="110" name="Google Shape;110;p5">
            <a:extLst>
              <a:ext uri="{FF2B5EF4-FFF2-40B4-BE49-F238E27FC236}">
                <a16:creationId xmlns:a16="http://schemas.microsoft.com/office/drawing/2014/main" id="{38018458-7B6B-25A2-ECED-893F9DE863CA}"/>
              </a:ext>
            </a:extLst>
          </p:cNvPr>
          <p:cNvSpPr txBox="1"/>
          <p:nvPr/>
        </p:nvSpPr>
        <p:spPr>
          <a:xfrm rot="5400000">
            <a:off x="9505627" y="3291463"/>
            <a:ext cx="510614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chemeClr val="accent3"/>
                </a:solidFill>
                <a:latin typeface="Calibri"/>
                <a:ea typeface="Calibri"/>
                <a:cs typeface="Calibri"/>
                <a:sym typeface="Calibri"/>
              </a:rPr>
              <a:t>© All rights reserved for Dr. Ryan Ahmed @Stemplicity Inc. </a:t>
            </a:r>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D1DFE798-8EC9-9E50-5B88-41B3F790C501}"/>
              </a:ext>
            </a:extLst>
          </p:cNvPr>
          <p:cNvPicPr>
            <a:picLocks noChangeAspect="1"/>
          </p:cNvPicPr>
          <p:nvPr/>
        </p:nvPicPr>
        <p:blipFill>
          <a:blip r:embed="rId5"/>
          <a:stretch>
            <a:fillRect/>
          </a:stretch>
        </p:blipFill>
        <p:spPr>
          <a:xfrm>
            <a:off x="1367825" y="1829573"/>
            <a:ext cx="8750573" cy="4467019"/>
          </a:xfrm>
          <a:prstGeom prst="rect">
            <a:avLst/>
          </a:prstGeom>
        </p:spPr>
      </p:pic>
      <p:sp>
        <p:nvSpPr>
          <p:cNvPr id="5" name="Google Shape;111;p5">
            <a:extLst>
              <a:ext uri="{FF2B5EF4-FFF2-40B4-BE49-F238E27FC236}">
                <a16:creationId xmlns:a16="http://schemas.microsoft.com/office/drawing/2014/main" id="{F86965A9-C5C0-722B-9AA3-1F1CB45104C0}"/>
              </a:ext>
            </a:extLst>
          </p:cNvPr>
          <p:cNvSpPr txBox="1"/>
          <p:nvPr/>
        </p:nvSpPr>
        <p:spPr>
          <a:xfrm>
            <a:off x="269075" y="907673"/>
            <a:ext cx="11464500" cy="921900"/>
          </a:xfrm>
          <a:prstGeom prst="rect">
            <a:avLst/>
          </a:prstGeom>
          <a:noFill/>
          <a:ln>
            <a:noFill/>
          </a:ln>
        </p:spPr>
        <p:txBody>
          <a:bodyPr spcFirstLastPara="1" wrap="square" lIns="91425" tIns="45700" rIns="91425" bIns="45700" anchor="t" anchorCtr="0">
            <a:normAutofit/>
          </a:bodyPr>
          <a:lstStyle/>
          <a:p>
            <a:pPr marL="400050" marR="0" lvl="0" indent="-285750" algn="l" rtl="0">
              <a:lnSpc>
                <a:spcPct val="90000"/>
              </a:lnSpc>
              <a:spcBef>
                <a:spcPts val="0"/>
              </a:spcBef>
              <a:spcAft>
                <a:spcPts val="0"/>
              </a:spcAft>
              <a:buClr>
                <a:srgbClr val="1BBFD1"/>
              </a:buClr>
              <a:buSzPts val="1800"/>
              <a:buFont typeface="Arial" panose="020B0604020202020204" pitchFamily="34" charset="0"/>
              <a:buChar char="•"/>
            </a:pPr>
            <a:r>
              <a:rPr lang="en-CA" sz="1800" dirty="0">
                <a:solidFill>
                  <a:schemeClr val="dk1"/>
                </a:solidFill>
                <a:latin typeface="Montserrat"/>
                <a:ea typeface="Montserrat"/>
                <a:cs typeface="Montserrat"/>
                <a:sym typeface="Montserrat"/>
              </a:rPr>
              <a:t>Several Templates exist as a good starting point in n8n.</a:t>
            </a:r>
          </a:p>
          <a:p>
            <a:pPr marL="400050" marR="0" lvl="0" indent="-285750" algn="l" rtl="0">
              <a:lnSpc>
                <a:spcPct val="90000"/>
              </a:lnSpc>
              <a:spcBef>
                <a:spcPts val="0"/>
              </a:spcBef>
              <a:spcAft>
                <a:spcPts val="0"/>
              </a:spcAft>
              <a:buClr>
                <a:srgbClr val="1BBFD1"/>
              </a:buClr>
              <a:buSzPts val="1800"/>
              <a:buFont typeface="Arial" panose="020B0604020202020204" pitchFamily="34" charset="0"/>
              <a:buChar char="•"/>
            </a:pPr>
            <a:r>
              <a:rPr lang="en-CA" sz="1800" dirty="0">
                <a:solidFill>
                  <a:schemeClr val="dk1"/>
                </a:solidFill>
                <a:latin typeface="Montserrat"/>
                <a:ea typeface="Montserrat"/>
                <a:cs typeface="Montserrat"/>
                <a:sym typeface="Montserrat"/>
              </a:rPr>
              <a:t>Let’s explore the AI Agent chat which has search and simple memory. </a:t>
            </a:r>
          </a:p>
        </p:txBody>
      </p:sp>
    </p:spTree>
    <p:extLst>
      <p:ext uri="{BB962C8B-B14F-4D97-AF65-F5344CB8AC3E}">
        <p14:creationId xmlns:p14="http://schemas.microsoft.com/office/powerpoint/2010/main" val="3366704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4D8A0B78-7BC4-8C21-BC1D-7755D5A8E6F9}"/>
            </a:ext>
          </a:extLst>
        </p:cNvPr>
        <p:cNvGrpSpPr/>
        <p:nvPr/>
      </p:nvGrpSpPr>
      <p:grpSpPr>
        <a:xfrm>
          <a:off x="0" y="0"/>
          <a:ext cx="0" cy="0"/>
          <a:chOff x="0" y="0"/>
          <a:chExt cx="0" cy="0"/>
        </a:xfrm>
      </p:grpSpPr>
      <p:pic>
        <p:nvPicPr>
          <p:cNvPr id="107" name="Google Shape;107;p5">
            <a:extLst>
              <a:ext uri="{FF2B5EF4-FFF2-40B4-BE49-F238E27FC236}">
                <a16:creationId xmlns:a16="http://schemas.microsoft.com/office/drawing/2014/main" id="{C37E8C91-39E8-6D92-DD5D-A4B8CBD22932}"/>
              </a:ext>
            </a:extLst>
          </p:cNvPr>
          <p:cNvPicPr preferRelativeResize="0"/>
          <p:nvPr/>
        </p:nvPicPr>
        <p:blipFill rotWithShape="1">
          <a:blip r:embed="rId3">
            <a:alphaModFix/>
          </a:blip>
          <a:srcRect/>
          <a:stretch/>
        </p:blipFill>
        <p:spPr>
          <a:xfrm>
            <a:off x="3202" y="0"/>
            <a:ext cx="12224773" cy="6857999"/>
          </a:xfrm>
          <a:prstGeom prst="rect">
            <a:avLst/>
          </a:prstGeom>
          <a:noFill/>
          <a:ln>
            <a:noFill/>
          </a:ln>
        </p:spPr>
      </p:pic>
      <p:pic>
        <p:nvPicPr>
          <p:cNvPr id="108" name="Google Shape;108;p5">
            <a:extLst>
              <a:ext uri="{FF2B5EF4-FFF2-40B4-BE49-F238E27FC236}">
                <a16:creationId xmlns:a16="http://schemas.microsoft.com/office/drawing/2014/main" id="{19A0F075-EADB-189D-B538-67FCF080650A}"/>
              </a:ext>
            </a:extLst>
          </p:cNvPr>
          <p:cNvPicPr preferRelativeResize="0"/>
          <p:nvPr/>
        </p:nvPicPr>
        <p:blipFill rotWithShape="1">
          <a:blip r:embed="rId4">
            <a:alphaModFix/>
          </a:blip>
          <a:srcRect l="2731" t="18967" r="5593" b="23672"/>
          <a:stretch/>
        </p:blipFill>
        <p:spPr>
          <a:xfrm>
            <a:off x="9428854" y="90489"/>
            <a:ext cx="2763146" cy="477788"/>
          </a:xfrm>
          <a:prstGeom prst="rect">
            <a:avLst/>
          </a:prstGeom>
          <a:noFill/>
          <a:ln>
            <a:noFill/>
          </a:ln>
        </p:spPr>
      </p:pic>
      <p:sp>
        <p:nvSpPr>
          <p:cNvPr id="109" name="Google Shape;109;p5">
            <a:extLst>
              <a:ext uri="{FF2B5EF4-FFF2-40B4-BE49-F238E27FC236}">
                <a16:creationId xmlns:a16="http://schemas.microsoft.com/office/drawing/2014/main" id="{1574A604-663C-151B-FEE1-DD877CF5FB7D}"/>
              </a:ext>
            </a:extLst>
          </p:cNvPr>
          <p:cNvSpPr/>
          <p:nvPr/>
        </p:nvSpPr>
        <p:spPr>
          <a:xfrm>
            <a:off x="154722" y="90489"/>
            <a:ext cx="982749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CA" sz="2400" b="0" i="0" u="none" strike="noStrike" cap="none" dirty="0" err="1">
                <a:solidFill>
                  <a:schemeClr val="lt1"/>
                </a:solidFill>
                <a:latin typeface="Montserrat"/>
                <a:sym typeface="Montserrat"/>
              </a:rPr>
              <a:t>SerpAPI</a:t>
            </a:r>
            <a:r>
              <a:rPr lang="en-CA" sz="2400" b="0" i="0" u="none" strike="noStrike" cap="none" dirty="0">
                <a:solidFill>
                  <a:schemeClr val="lt1"/>
                </a:solidFill>
                <a:latin typeface="Montserrat"/>
                <a:sym typeface="Montserrat"/>
              </a:rPr>
              <a:t> Signup</a:t>
            </a:r>
            <a:endParaRPr lang="en-CA" sz="1400" b="0" i="0" u="none" strike="noStrike" cap="none" dirty="0">
              <a:solidFill>
                <a:srgbClr val="000000"/>
              </a:solidFill>
              <a:latin typeface="Arial"/>
              <a:ea typeface="Arial"/>
              <a:cs typeface="Arial"/>
              <a:sym typeface="Arial"/>
            </a:endParaRPr>
          </a:p>
        </p:txBody>
      </p:sp>
      <p:sp>
        <p:nvSpPr>
          <p:cNvPr id="110" name="Google Shape;110;p5">
            <a:extLst>
              <a:ext uri="{FF2B5EF4-FFF2-40B4-BE49-F238E27FC236}">
                <a16:creationId xmlns:a16="http://schemas.microsoft.com/office/drawing/2014/main" id="{F466BEA0-CA06-A533-165F-ED55301C9A42}"/>
              </a:ext>
            </a:extLst>
          </p:cNvPr>
          <p:cNvSpPr txBox="1"/>
          <p:nvPr/>
        </p:nvSpPr>
        <p:spPr>
          <a:xfrm rot="5400000">
            <a:off x="9505627" y="3291463"/>
            <a:ext cx="510614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chemeClr val="accent3"/>
                </a:solidFill>
                <a:latin typeface="Calibri"/>
                <a:ea typeface="Calibri"/>
                <a:cs typeface="Calibri"/>
                <a:sym typeface="Calibri"/>
              </a:rPr>
              <a:t>© All rights reserved for Dr. Ryan Ahmed @Stemplicity Inc. </a:t>
            </a:r>
            <a:endParaRPr sz="1400" b="0" i="0" u="none" strike="noStrike" cap="none">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2DEC7974-BC37-312C-D7C8-010C50B2C8E1}"/>
              </a:ext>
            </a:extLst>
          </p:cNvPr>
          <p:cNvPicPr>
            <a:picLocks noChangeAspect="1"/>
          </p:cNvPicPr>
          <p:nvPr/>
        </p:nvPicPr>
        <p:blipFill>
          <a:blip r:embed="rId5"/>
          <a:stretch>
            <a:fillRect/>
          </a:stretch>
        </p:blipFill>
        <p:spPr>
          <a:xfrm>
            <a:off x="531444" y="1547139"/>
            <a:ext cx="4781460" cy="2655220"/>
          </a:xfrm>
          <a:prstGeom prst="rect">
            <a:avLst/>
          </a:prstGeom>
        </p:spPr>
      </p:pic>
      <p:pic>
        <p:nvPicPr>
          <p:cNvPr id="5" name="Picture 4">
            <a:extLst>
              <a:ext uri="{FF2B5EF4-FFF2-40B4-BE49-F238E27FC236}">
                <a16:creationId xmlns:a16="http://schemas.microsoft.com/office/drawing/2014/main" id="{1F91883A-9B92-0031-18EB-7959E02DFD38}"/>
              </a:ext>
            </a:extLst>
          </p:cNvPr>
          <p:cNvPicPr>
            <a:picLocks noChangeAspect="1"/>
          </p:cNvPicPr>
          <p:nvPr/>
        </p:nvPicPr>
        <p:blipFill>
          <a:blip r:embed="rId6"/>
          <a:stretch>
            <a:fillRect/>
          </a:stretch>
        </p:blipFill>
        <p:spPr>
          <a:xfrm>
            <a:off x="5477554" y="1528497"/>
            <a:ext cx="5980506" cy="2655220"/>
          </a:xfrm>
          <a:prstGeom prst="rect">
            <a:avLst/>
          </a:prstGeom>
        </p:spPr>
      </p:pic>
      <p:sp>
        <p:nvSpPr>
          <p:cNvPr id="6" name="Google Shape;111;p5">
            <a:extLst>
              <a:ext uri="{FF2B5EF4-FFF2-40B4-BE49-F238E27FC236}">
                <a16:creationId xmlns:a16="http://schemas.microsoft.com/office/drawing/2014/main" id="{5A850D5F-D904-D188-DE74-715CC2BF02FD}"/>
              </a:ext>
            </a:extLst>
          </p:cNvPr>
          <p:cNvSpPr txBox="1"/>
          <p:nvPr/>
        </p:nvSpPr>
        <p:spPr>
          <a:xfrm>
            <a:off x="269075" y="907673"/>
            <a:ext cx="11464500" cy="921900"/>
          </a:xfrm>
          <a:prstGeom prst="rect">
            <a:avLst/>
          </a:prstGeom>
          <a:noFill/>
          <a:ln>
            <a:noFill/>
          </a:ln>
        </p:spPr>
        <p:txBody>
          <a:bodyPr spcFirstLastPara="1" wrap="square" lIns="91425" tIns="45700" rIns="91425" bIns="45700" anchor="t" anchorCtr="0">
            <a:normAutofit/>
          </a:bodyPr>
          <a:lstStyle/>
          <a:p>
            <a:pPr marL="400050" marR="0" lvl="0" indent="-285750" algn="l" rtl="0">
              <a:lnSpc>
                <a:spcPct val="90000"/>
              </a:lnSpc>
              <a:spcBef>
                <a:spcPts val="0"/>
              </a:spcBef>
              <a:spcAft>
                <a:spcPts val="0"/>
              </a:spcAft>
              <a:buClr>
                <a:srgbClr val="1BBFD1"/>
              </a:buClr>
              <a:buSzPts val="1800"/>
              <a:buFont typeface="Arial" panose="020B0604020202020204" pitchFamily="34" charset="0"/>
              <a:buChar char="•"/>
            </a:pPr>
            <a:r>
              <a:rPr lang="en-CA" sz="1800" dirty="0">
                <a:solidFill>
                  <a:schemeClr val="dk1"/>
                </a:solidFill>
                <a:latin typeface="Montserrat"/>
                <a:ea typeface="Montserrat"/>
                <a:cs typeface="Montserrat"/>
                <a:sym typeface="Montserrat"/>
              </a:rPr>
              <a:t>You will need to verify your account using both emails and phone numbers.</a:t>
            </a:r>
          </a:p>
          <a:p>
            <a:pPr marL="400050" marR="0" lvl="0" indent="-285750" algn="l" rtl="0">
              <a:lnSpc>
                <a:spcPct val="90000"/>
              </a:lnSpc>
              <a:spcBef>
                <a:spcPts val="0"/>
              </a:spcBef>
              <a:spcAft>
                <a:spcPts val="0"/>
              </a:spcAft>
              <a:buClr>
                <a:srgbClr val="1BBFD1"/>
              </a:buClr>
              <a:buSzPts val="1800"/>
              <a:buFont typeface="Arial" panose="020B0604020202020204" pitchFamily="34" charset="0"/>
              <a:buChar char="•"/>
            </a:pPr>
            <a:r>
              <a:rPr lang="en-CA" sz="1800" dirty="0">
                <a:solidFill>
                  <a:schemeClr val="dk1"/>
                </a:solidFill>
                <a:latin typeface="Montserrat"/>
                <a:ea typeface="Montserrat"/>
                <a:cs typeface="Montserrat"/>
                <a:sym typeface="Montserrat"/>
              </a:rPr>
              <a:t>Copy your API key from </a:t>
            </a:r>
            <a:r>
              <a:rPr lang="en-CA" sz="1800" dirty="0" err="1">
                <a:solidFill>
                  <a:schemeClr val="dk1"/>
                </a:solidFill>
                <a:latin typeface="Montserrat"/>
                <a:ea typeface="Montserrat"/>
                <a:cs typeface="Montserrat"/>
                <a:sym typeface="Montserrat"/>
              </a:rPr>
              <a:t>SerpAPI</a:t>
            </a:r>
            <a:r>
              <a:rPr lang="en-CA" sz="1800" dirty="0">
                <a:solidFill>
                  <a:schemeClr val="dk1"/>
                </a:solidFill>
                <a:latin typeface="Montserrat"/>
                <a:ea typeface="Montserrat"/>
                <a:cs typeface="Montserrat"/>
                <a:sym typeface="Montserrat"/>
              </a:rPr>
              <a:t> site to n8n.</a:t>
            </a:r>
          </a:p>
        </p:txBody>
      </p:sp>
      <p:pic>
        <p:nvPicPr>
          <p:cNvPr id="8" name="Picture 7">
            <a:extLst>
              <a:ext uri="{FF2B5EF4-FFF2-40B4-BE49-F238E27FC236}">
                <a16:creationId xmlns:a16="http://schemas.microsoft.com/office/drawing/2014/main" id="{92D69E88-987E-1EFA-30A5-9347651DF70C}"/>
              </a:ext>
            </a:extLst>
          </p:cNvPr>
          <p:cNvPicPr>
            <a:picLocks noChangeAspect="1"/>
          </p:cNvPicPr>
          <p:nvPr/>
        </p:nvPicPr>
        <p:blipFill>
          <a:blip r:embed="rId7"/>
          <a:stretch>
            <a:fillRect/>
          </a:stretch>
        </p:blipFill>
        <p:spPr>
          <a:xfrm>
            <a:off x="3179441" y="4293193"/>
            <a:ext cx="4596226" cy="2474318"/>
          </a:xfrm>
          <a:prstGeom prst="rect">
            <a:avLst/>
          </a:prstGeom>
        </p:spPr>
      </p:pic>
    </p:spTree>
    <p:extLst>
      <p:ext uri="{BB962C8B-B14F-4D97-AF65-F5344CB8AC3E}">
        <p14:creationId xmlns:p14="http://schemas.microsoft.com/office/powerpoint/2010/main" val="15640778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C01CDABE-EB88-26A7-B5F1-DDF436110A49}"/>
            </a:ext>
          </a:extLst>
        </p:cNvPr>
        <p:cNvGrpSpPr/>
        <p:nvPr/>
      </p:nvGrpSpPr>
      <p:grpSpPr>
        <a:xfrm>
          <a:off x="0" y="0"/>
          <a:ext cx="0" cy="0"/>
          <a:chOff x="0" y="0"/>
          <a:chExt cx="0" cy="0"/>
        </a:xfrm>
      </p:grpSpPr>
      <p:pic>
        <p:nvPicPr>
          <p:cNvPr id="107" name="Google Shape;107;p5">
            <a:extLst>
              <a:ext uri="{FF2B5EF4-FFF2-40B4-BE49-F238E27FC236}">
                <a16:creationId xmlns:a16="http://schemas.microsoft.com/office/drawing/2014/main" id="{B549B128-F1B6-5DF1-5733-BB717D6C872E}"/>
              </a:ext>
            </a:extLst>
          </p:cNvPr>
          <p:cNvPicPr preferRelativeResize="0"/>
          <p:nvPr/>
        </p:nvPicPr>
        <p:blipFill rotWithShape="1">
          <a:blip r:embed="rId3">
            <a:alphaModFix/>
          </a:blip>
          <a:srcRect/>
          <a:stretch/>
        </p:blipFill>
        <p:spPr>
          <a:xfrm>
            <a:off x="3202" y="0"/>
            <a:ext cx="12224773" cy="6857999"/>
          </a:xfrm>
          <a:prstGeom prst="rect">
            <a:avLst/>
          </a:prstGeom>
          <a:noFill/>
          <a:ln>
            <a:noFill/>
          </a:ln>
        </p:spPr>
      </p:pic>
      <p:pic>
        <p:nvPicPr>
          <p:cNvPr id="108" name="Google Shape;108;p5">
            <a:extLst>
              <a:ext uri="{FF2B5EF4-FFF2-40B4-BE49-F238E27FC236}">
                <a16:creationId xmlns:a16="http://schemas.microsoft.com/office/drawing/2014/main" id="{F804D68C-D1CC-6FC7-91D7-9AE398F0BD8A}"/>
              </a:ext>
            </a:extLst>
          </p:cNvPr>
          <p:cNvPicPr preferRelativeResize="0"/>
          <p:nvPr/>
        </p:nvPicPr>
        <p:blipFill rotWithShape="1">
          <a:blip r:embed="rId4">
            <a:alphaModFix/>
          </a:blip>
          <a:srcRect l="2731" t="18967" r="5593" b="23672"/>
          <a:stretch/>
        </p:blipFill>
        <p:spPr>
          <a:xfrm>
            <a:off x="9428854" y="90489"/>
            <a:ext cx="2763146" cy="477788"/>
          </a:xfrm>
          <a:prstGeom prst="rect">
            <a:avLst/>
          </a:prstGeom>
          <a:noFill/>
          <a:ln>
            <a:noFill/>
          </a:ln>
        </p:spPr>
      </p:pic>
      <p:sp>
        <p:nvSpPr>
          <p:cNvPr id="109" name="Google Shape;109;p5">
            <a:extLst>
              <a:ext uri="{FF2B5EF4-FFF2-40B4-BE49-F238E27FC236}">
                <a16:creationId xmlns:a16="http://schemas.microsoft.com/office/drawing/2014/main" id="{D371E73F-2777-ED5A-03A3-79C06A0C33C7}"/>
              </a:ext>
            </a:extLst>
          </p:cNvPr>
          <p:cNvSpPr/>
          <p:nvPr/>
        </p:nvSpPr>
        <p:spPr>
          <a:xfrm>
            <a:off x="154722" y="90489"/>
            <a:ext cx="982749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CA" sz="2400" b="0" i="0" u="none" strike="noStrike" cap="none" dirty="0">
                <a:solidFill>
                  <a:schemeClr val="lt1"/>
                </a:solidFill>
                <a:latin typeface="Montserrat"/>
                <a:sym typeface="Montserrat"/>
              </a:rPr>
              <a:t>Memory</a:t>
            </a:r>
            <a:endParaRPr lang="en-CA" sz="1400" b="0" i="0" u="none" strike="noStrike" cap="none" dirty="0">
              <a:solidFill>
                <a:srgbClr val="000000"/>
              </a:solidFill>
              <a:latin typeface="Arial"/>
              <a:ea typeface="Arial"/>
              <a:cs typeface="Arial"/>
              <a:sym typeface="Arial"/>
            </a:endParaRPr>
          </a:p>
        </p:txBody>
      </p:sp>
      <p:sp>
        <p:nvSpPr>
          <p:cNvPr id="110" name="Google Shape;110;p5">
            <a:extLst>
              <a:ext uri="{FF2B5EF4-FFF2-40B4-BE49-F238E27FC236}">
                <a16:creationId xmlns:a16="http://schemas.microsoft.com/office/drawing/2014/main" id="{51505878-578A-4750-D755-530308D2118F}"/>
              </a:ext>
            </a:extLst>
          </p:cNvPr>
          <p:cNvSpPr txBox="1"/>
          <p:nvPr/>
        </p:nvSpPr>
        <p:spPr>
          <a:xfrm rot="5400000">
            <a:off x="9505627" y="3291463"/>
            <a:ext cx="510614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chemeClr val="accent3"/>
                </a:solidFill>
                <a:latin typeface="Calibri"/>
                <a:ea typeface="Calibri"/>
                <a:cs typeface="Calibri"/>
                <a:sym typeface="Calibri"/>
              </a:rPr>
              <a:t>© All rights reserved for Dr. Ryan Ahmed @Stemplicity Inc. </a:t>
            </a:r>
            <a:endParaRPr sz="1400" b="0" i="0" u="none" strike="noStrike" cap="none">
              <a:solidFill>
                <a:srgbClr val="000000"/>
              </a:solidFill>
              <a:latin typeface="Arial"/>
              <a:ea typeface="Arial"/>
              <a:cs typeface="Arial"/>
              <a:sym typeface="Arial"/>
            </a:endParaRPr>
          </a:p>
        </p:txBody>
      </p:sp>
      <p:sp>
        <p:nvSpPr>
          <p:cNvPr id="5" name="Google Shape;111;p5">
            <a:extLst>
              <a:ext uri="{FF2B5EF4-FFF2-40B4-BE49-F238E27FC236}">
                <a16:creationId xmlns:a16="http://schemas.microsoft.com/office/drawing/2014/main" id="{ACF712D5-01CF-8378-8D56-EA0A4875E5FA}"/>
              </a:ext>
            </a:extLst>
          </p:cNvPr>
          <p:cNvSpPr txBox="1"/>
          <p:nvPr/>
        </p:nvSpPr>
        <p:spPr>
          <a:xfrm>
            <a:off x="269075" y="907673"/>
            <a:ext cx="11464500" cy="921900"/>
          </a:xfrm>
          <a:prstGeom prst="rect">
            <a:avLst/>
          </a:prstGeom>
          <a:noFill/>
          <a:ln>
            <a:noFill/>
          </a:ln>
        </p:spPr>
        <p:txBody>
          <a:bodyPr spcFirstLastPara="1" wrap="square" lIns="91425" tIns="45700" rIns="91425" bIns="45700" anchor="t" anchorCtr="0">
            <a:normAutofit/>
          </a:bodyPr>
          <a:lstStyle/>
          <a:p>
            <a:pPr marL="400050" marR="0" lvl="0" indent="-285750" algn="l" rtl="0">
              <a:lnSpc>
                <a:spcPct val="90000"/>
              </a:lnSpc>
              <a:spcBef>
                <a:spcPts val="0"/>
              </a:spcBef>
              <a:spcAft>
                <a:spcPts val="0"/>
              </a:spcAft>
              <a:buClr>
                <a:srgbClr val="1BBFD1"/>
              </a:buClr>
              <a:buSzPts val="1800"/>
              <a:buFont typeface="Arial" panose="020B0604020202020204" pitchFamily="34" charset="0"/>
              <a:buChar char="•"/>
            </a:pPr>
            <a:r>
              <a:rPr lang="en-CA" sz="1800" dirty="0">
                <a:solidFill>
                  <a:schemeClr val="dk1"/>
                </a:solidFill>
                <a:latin typeface="Montserrat"/>
                <a:ea typeface="Montserrat"/>
                <a:cs typeface="Montserrat"/>
                <a:sym typeface="Montserrat"/>
              </a:rPr>
              <a:t>Adjust the memory context window to 5 or 10 if you prefer.</a:t>
            </a:r>
          </a:p>
        </p:txBody>
      </p:sp>
      <p:pic>
        <p:nvPicPr>
          <p:cNvPr id="4" name="Picture 3">
            <a:extLst>
              <a:ext uri="{FF2B5EF4-FFF2-40B4-BE49-F238E27FC236}">
                <a16:creationId xmlns:a16="http://schemas.microsoft.com/office/drawing/2014/main" id="{13446D12-9CD9-8058-B0D9-F968046BBDB1}"/>
              </a:ext>
            </a:extLst>
          </p:cNvPr>
          <p:cNvPicPr>
            <a:picLocks noChangeAspect="1"/>
          </p:cNvPicPr>
          <p:nvPr/>
        </p:nvPicPr>
        <p:blipFill>
          <a:blip r:embed="rId5"/>
          <a:stretch>
            <a:fillRect/>
          </a:stretch>
        </p:blipFill>
        <p:spPr>
          <a:xfrm>
            <a:off x="1249231" y="1550023"/>
            <a:ext cx="7638473" cy="4044845"/>
          </a:xfrm>
          <a:prstGeom prst="rect">
            <a:avLst/>
          </a:prstGeom>
        </p:spPr>
      </p:pic>
    </p:spTree>
    <p:extLst>
      <p:ext uri="{BB962C8B-B14F-4D97-AF65-F5344CB8AC3E}">
        <p14:creationId xmlns:p14="http://schemas.microsoft.com/office/powerpoint/2010/main" val="2866699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2"/>
          <p:cNvPicPr preferRelativeResize="0"/>
          <p:nvPr/>
        </p:nvPicPr>
        <p:blipFill rotWithShape="1">
          <a:blip r:embed="rId3">
            <a:alphaModFix/>
          </a:blip>
          <a:srcRect/>
          <a:stretch/>
        </p:blipFill>
        <p:spPr>
          <a:xfrm>
            <a:off x="3202" y="0"/>
            <a:ext cx="12224773" cy="6857999"/>
          </a:xfrm>
          <a:prstGeom prst="rect">
            <a:avLst/>
          </a:prstGeom>
          <a:noFill/>
          <a:ln>
            <a:noFill/>
          </a:ln>
        </p:spPr>
      </p:pic>
      <p:pic>
        <p:nvPicPr>
          <p:cNvPr id="96" name="Google Shape;96;p2"/>
          <p:cNvPicPr preferRelativeResize="0"/>
          <p:nvPr/>
        </p:nvPicPr>
        <p:blipFill rotWithShape="1">
          <a:blip r:embed="rId4">
            <a:alphaModFix/>
          </a:blip>
          <a:srcRect l="2731" t="18967" r="5593" b="23672"/>
          <a:stretch/>
        </p:blipFill>
        <p:spPr>
          <a:xfrm>
            <a:off x="9428854" y="90489"/>
            <a:ext cx="2763146" cy="477788"/>
          </a:xfrm>
          <a:prstGeom prst="rect">
            <a:avLst/>
          </a:prstGeom>
          <a:noFill/>
          <a:ln>
            <a:noFill/>
          </a:ln>
        </p:spPr>
      </p:pic>
      <p:sp>
        <p:nvSpPr>
          <p:cNvPr id="97" name="Google Shape;97;p2"/>
          <p:cNvSpPr/>
          <p:nvPr/>
        </p:nvSpPr>
        <p:spPr>
          <a:xfrm>
            <a:off x="154722" y="90489"/>
            <a:ext cx="982749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CA" sz="2400" dirty="0">
                <a:solidFill>
                  <a:schemeClr val="lt1"/>
                </a:solidFill>
                <a:latin typeface="Montserrat"/>
                <a:ea typeface="Montserrat"/>
                <a:cs typeface="Montserrat"/>
                <a:sym typeface="Montserrat"/>
              </a:rPr>
              <a:t>What is n8n?</a:t>
            </a:r>
            <a:endParaRPr sz="1400" b="0" i="0" u="none" strike="noStrike" cap="none" dirty="0">
              <a:solidFill>
                <a:srgbClr val="000000"/>
              </a:solidFill>
              <a:latin typeface="Arial"/>
              <a:ea typeface="Arial"/>
              <a:cs typeface="Arial"/>
              <a:sym typeface="Arial"/>
            </a:endParaRPr>
          </a:p>
        </p:txBody>
      </p:sp>
      <p:sp>
        <p:nvSpPr>
          <p:cNvPr id="98" name="Google Shape;98;p2"/>
          <p:cNvSpPr txBox="1"/>
          <p:nvPr/>
        </p:nvSpPr>
        <p:spPr>
          <a:xfrm rot="5400000">
            <a:off x="9505627" y="3291463"/>
            <a:ext cx="510614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chemeClr val="accent3"/>
                </a:solidFill>
                <a:latin typeface="Calibri"/>
                <a:ea typeface="Calibri"/>
                <a:cs typeface="Calibri"/>
                <a:sym typeface="Calibri"/>
              </a:rPr>
              <a:t>© All rights reserved for Dr. Ryan Ahmed @Stemplicity Inc. </a:t>
            </a:r>
            <a:endParaRPr sz="1400" b="0" i="0" u="none" strike="noStrike" cap="none">
              <a:solidFill>
                <a:srgbClr val="000000"/>
              </a:solidFill>
              <a:latin typeface="Arial"/>
              <a:ea typeface="Arial"/>
              <a:cs typeface="Arial"/>
              <a:sym typeface="Arial"/>
            </a:endParaRPr>
          </a:p>
        </p:txBody>
      </p:sp>
      <p:sp>
        <p:nvSpPr>
          <p:cNvPr id="99" name="Google Shape;99;p2"/>
          <p:cNvSpPr txBox="1"/>
          <p:nvPr/>
        </p:nvSpPr>
        <p:spPr>
          <a:xfrm>
            <a:off x="317488" y="1043639"/>
            <a:ext cx="11596200" cy="1610700"/>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rgbClr val="1BBFD1"/>
              </a:buClr>
              <a:buSzPts val="1800"/>
              <a:buFont typeface="Arial"/>
              <a:buChar char="•"/>
            </a:pPr>
            <a:r>
              <a:rPr lang="en-CA" sz="1800" dirty="0">
                <a:solidFill>
                  <a:schemeClr val="dk1"/>
                </a:solidFill>
                <a:latin typeface="Montserrat"/>
                <a:ea typeface="Montserrat"/>
                <a:cs typeface="Montserrat"/>
                <a:sym typeface="Montserrat"/>
              </a:rPr>
              <a:t>n8n is a low-code workflow automation tool that allows you to connect services like Gmail, Google Sheets, OpenAI, and your own APIs using a drag-and-drop interface.</a:t>
            </a:r>
          </a:p>
          <a:p>
            <a:pPr marL="228600" marR="0" lvl="0" indent="-228600" algn="l" rtl="0">
              <a:lnSpc>
                <a:spcPct val="90000"/>
              </a:lnSpc>
              <a:spcBef>
                <a:spcPts val="0"/>
              </a:spcBef>
              <a:spcAft>
                <a:spcPts val="0"/>
              </a:spcAft>
              <a:buClr>
                <a:srgbClr val="1BBFD1"/>
              </a:buClr>
              <a:buSzPts val="1800"/>
              <a:buFont typeface="Arial"/>
              <a:buChar char="•"/>
            </a:pPr>
            <a:r>
              <a:rPr lang="en-US" sz="1800" i="0" u="none" strike="noStrike" cap="none" dirty="0">
                <a:solidFill>
                  <a:schemeClr val="dk1"/>
                </a:solidFill>
                <a:latin typeface="Montserrat"/>
                <a:ea typeface="Montserrat"/>
                <a:cs typeface="Montserrat"/>
                <a:sym typeface="Montserrat"/>
              </a:rPr>
              <a:t>It became the world's most popular workflow automation platform for technical teams.</a:t>
            </a:r>
          </a:p>
          <a:p>
            <a:pPr marL="228600" marR="0" lvl="0" indent="-228600" algn="l" rtl="0">
              <a:lnSpc>
                <a:spcPct val="90000"/>
              </a:lnSpc>
              <a:spcBef>
                <a:spcPts val="0"/>
              </a:spcBef>
              <a:spcAft>
                <a:spcPts val="0"/>
              </a:spcAft>
              <a:buClr>
                <a:srgbClr val="1BBFD1"/>
              </a:buClr>
              <a:buSzPts val="1800"/>
              <a:buFont typeface="Arial"/>
              <a:buChar char="•"/>
            </a:pPr>
            <a:endParaRPr lang="en-US" sz="1800" i="0" u="none" strike="noStrike" cap="none" dirty="0">
              <a:solidFill>
                <a:schemeClr val="dk1"/>
              </a:solidFill>
              <a:latin typeface="Montserrat"/>
              <a:ea typeface="Montserrat"/>
              <a:cs typeface="Montserrat"/>
              <a:sym typeface="Montserrat"/>
            </a:endParaRPr>
          </a:p>
          <a:p>
            <a:pPr marL="228600" marR="0" lvl="0" indent="-228600" algn="l" rtl="0">
              <a:lnSpc>
                <a:spcPct val="90000"/>
              </a:lnSpc>
              <a:spcBef>
                <a:spcPts val="0"/>
              </a:spcBef>
              <a:spcAft>
                <a:spcPts val="0"/>
              </a:spcAft>
              <a:buClr>
                <a:srgbClr val="1BBFD1"/>
              </a:buClr>
              <a:buSzPts val="1800"/>
              <a:buFont typeface="Arial"/>
              <a:buChar char="•"/>
            </a:pPr>
            <a:endParaRPr lang="en-CA" sz="1800" i="0" u="none" strike="noStrike" cap="none" dirty="0">
              <a:solidFill>
                <a:schemeClr val="dk1"/>
              </a:solidFill>
              <a:latin typeface="Montserrat"/>
              <a:ea typeface="Montserrat"/>
              <a:cs typeface="Montserrat"/>
              <a:sym typeface="Montserrat"/>
            </a:endParaRPr>
          </a:p>
          <a:p>
            <a:pPr marL="457200" marR="0" lvl="0" indent="0" algn="l" rtl="0">
              <a:lnSpc>
                <a:spcPct val="90000"/>
              </a:lnSpc>
              <a:spcBef>
                <a:spcPts val="0"/>
              </a:spcBef>
              <a:spcAft>
                <a:spcPts val="0"/>
              </a:spcAft>
              <a:buClr>
                <a:srgbClr val="000000"/>
              </a:buClr>
              <a:buSzPts val="1800"/>
              <a:buFont typeface="Arial"/>
              <a:buNone/>
            </a:pPr>
            <a:endParaRPr sz="1800" b="0" i="0" u="none" strike="noStrike" cap="none" dirty="0">
              <a:solidFill>
                <a:schemeClr val="dk1"/>
              </a:solidFill>
              <a:latin typeface="Montserrat"/>
              <a:ea typeface="Montserrat"/>
              <a:cs typeface="Montserrat"/>
              <a:sym typeface="Montserrat"/>
            </a:endParaRPr>
          </a:p>
        </p:txBody>
      </p:sp>
      <p:pic>
        <p:nvPicPr>
          <p:cNvPr id="1026" name="Picture 2" descr="GitHub - n8n-io/n8n: Fair-code workflow automation platform ...">
            <a:extLst>
              <a:ext uri="{FF2B5EF4-FFF2-40B4-BE49-F238E27FC236}">
                <a16:creationId xmlns:a16="http://schemas.microsoft.com/office/drawing/2014/main" id="{BEDD8FBF-FC46-D684-D0E1-293CCA18E48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4747" b="34167"/>
          <a:stretch/>
        </p:blipFill>
        <p:spPr bwMode="auto">
          <a:xfrm>
            <a:off x="1475508" y="2244341"/>
            <a:ext cx="8080410" cy="25118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3DE0EFFB-9AE6-1CE8-4451-D436A0606CCD}"/>
            </a:ext>
          </a:extLst>
        </p:cNvPr>
        <p:cNvGrpSpPr/>
        <p:nvPr/>
      </p:nvGrpSpPr>
      <p:grpSpPr>
        <a:xfrm>
          <a:off x="0" y="0"/>
          <a:ext cx="0" cy="0"/>
          <a:chOff x="0" y="0"/>
          <a:chExt cx="0" cy="0"/>
        </a:xfrm>
      </p:grpSpPr>
      <p:pic>
        <p:nvPicPr>
          <p:cNvPr id="107" name="Google Shape;107;p5">
            <a:extLst>
              <a:ext uri="{FF2B5EF4-FFF2-40B4-BE49-F238E27FC236}">
                <a16:creationId xmlns:a16="http://schemas.microsoft.com/office/drawing/2014/main" id="{B5F8408E-D16B-67EC-78B2-6B8680BEF5E8}"/>
              </a:ext>
            </a:extLst>
          </p:cNvPr>
          <p:cNvPicPr preferRelativeResize="0"/>
          <p:nvPr/>
        </p:nvPicPr>
        <p:blipFill rotWithShape="1">
          <a:blip r:embed="rId3">
            <a:alphaModFix/>
          </a:blip>
          <a:srcRect/>
          <a:stretch/>
        </p:blipFill>
        <p:spPr>
          <a:xfrm>
            <a:off x="3202" y="0"/>
            <a:ext cx="12224773" cy="6857999"/>
          </a:xfrm>
          <a:prstGeom prst="rect">
            <a:avLst/>
          </a:prstGeom>
          <a:noFill/>
          <a:ln>
            <a:noFill/>
          </a:ln>
        </p:spPr>
      </p:pic>
      <p:pic>
        <p:nvPicPr>
          <p:cNvPr id="108" name="Google Shape;108;p5">
            <a:extLst>
              <a:ext uri="{FF2B5EF4-FFF2-40B4-BE49-F238E27FC236}">
                <a16:creationId xmlns:a16="http://schemas.microsoft.com/office/drawing/2014/main" id="{8A10FE5E-0C0B-EC83-90AC-C4A2E0774DAF}"/>
              </a:ext>
            </a:extLst>
          </p:cNvPr>
          <p:cNvPicPr preferRelativeResize="0"/>
          <p:nvPr/>
        </p:nvPicPr>
        <p:blipFill rotWithShape="1">
          <a:blip r:embed="rId4">
            <a:alphaModFix/>
          </a:blip>
          <a:srcRect l="2731" t="18967" r="5593" b="23672"/>
          <a:stretch/>
        </p:blipFill>
        <p:spPr>
          <a:xfrm>
            <a:off x="9428854" y="90489"/>
            <a:ext cx="2763146" cy="477788"/>
          </a:xfrm>
          <a:prstGeom prst="rect">
            <a:avLst/>
          </a:prstGeom>
          <a:noFill/>
          <a:ln>
            <a:noFill/>
          </a:ln>
        </p:spPr>
      </p:pic>
      <p:sp>
        <p:nvSpPr>
          <p:cNvPr id="109" name="Google Shape;109;p5">
            <a:extLst>
              <a:ext uri="{FF2B5EF4-FFF2-40B4-BE49-F238E27FC236}">
                <a16:creationId xmlns:a16="http://schemas.microsoft.com/office/drawing/2014/main" id="{1E68438F-EBA4-A10C-E924-C1CADA55958D}"/>
              </a:ext>
            </a:extLst>
          </p:cNvPr>
          <p:cNvSpPr/>
          <p:nvPr/>
        </p:nvSpPr>
        <p:spPr>
          <a:xfrm>
            <a:off x="154722" y="90489"/>
            <a:ext cx="982749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CA" sz="2400" b="0" i="0" u="none" strike="noStrike" cap="none" dirty="0">
                <a:solidFill>
                  <a:schemeClr val="lt1"/>
                </a:solidFill>
                <a:latin typeface="Montserrat"/>
                <a:sym typeface="Montserrat"/>
              </a:rPr>
              <a:t>Let’s test the n8n workflow</a:t>
            </a:r>
            <a:endParaRPr lang="en-CA" sz="1400" b="0" i="0" u="none" strike="noStrike" cap="none" dirty="0">
              <a:solidFill>
                <a:srgbClr val="000000"/>
              </a:solidFill>
              <a:latin typeface="Arial"/>
              <a:ea typeface="Arial"/>
              <a:cs typeface="Arial"/>
              <a:sym typeface="Arial"/>
            </a:endParaRPr>
          </a:p>
        </p:txBody>
      </p:sp>
      <p:sp>
        <p:nvSpPr>
          <p:cNvPr id="110" name="Google Shape;110;p5">
            <a:extLst>
              <a:ext uri="{FF2B5EF4-FFF2-40B4-BE49-F238E27FC236}">
                <a16:creationId xmlns:a16="http://schemas.microsoft.com/office/drawing/2014/main" id="{5ED55357-3B73-220F-C679-8F8C0F4A8410}"/>
              </a:ext>
            </a:extLst>
          </p:cNvPr>
          <p:cNvSpPr txBox="1"/>
          <p:nvPr/>
        </p:nvSpPr>
        <p:spPr>
          <a:xfrm rot="5400000">
            <a:off x="9505627" y="3291463"/>
            <a:ext cx="510614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chemeClr val="accent3"/>
                </a:solidFill>
                <a:latin typeface="Calibri"/>
                <a:ea typeface="Calibri"/>
                <a:cs typeface="Calibri"/>
                <a:sym typeface="Calibri"/>
              </a:rPr>
              <a:t>© All rights reserved for Dr. Ryan Ahmed @Stemplicity Inc. </a:t>
            </a:r>
            <a:endParaRPr sz="1400" b="0" i="0" u="none" strike="noStrike" cap="none">
              <a:solidFill>
                <a:srgbClr val="000000"/>
              </a:solidFill>
              <a:latin typeface="Arial"/>
              <a:ea typeface="Arial"/>
              <a:cs typeface="Arial"/>
              <a:sym typeface="Arial"/>
            </a:endParaRPr>
          </a:p>
        </p:txBody>
      </p:sp>
      <p:sp>
        <p:nvSpPr>
          <p:cNvPr id="5" name="Google Shape;111;p5">
            <a:extLst>
              <a:ext uri="{FF2B5EF4-FFF2-40B4-BE49-F238E27FC236}">
                <a16:creationId xmlns:a16="http://schemas.microsoft.com/office/drawing/2014/main" id="{86F7AD97-C782-C0EA-8F0C-188D6D39DE46}"/>
              </a:ext>
            </a:extLst>
          </p:cNvPr>
          <p:cNvSpPr txBox="1"/>
          <p:nvPr/>
        </p:nvSpPr>
        <p:spPr>
          <a:xfrm>
            <a:off x="269075" y="907673"/>
            <a:ext cx="11464500" cy="921900"/>
          </a:xfrm>
          <a:prstGeom prst="rect">
            <a:avLst/>
          </a:prstGeom>
          <a:noFill/>
          <a:ln>
            <a:noFill/>
          </a:ln>
        </p:spPr>
        <p:txBody>
          <a:bodyPr spcFirstLastPara="1" wrap="square" lIns="91425" tIns="45700" rIns="91425" bIns="45700" anchor="t" anchorCtr="0">
            <a:normAutofit/>
          </a:bodyPr>
          <a:lstStyle/>
          <a:p>
            <a:pPr marL="400050" marR="0" lvl="0" indent="-285750" algn="l" rtl="0">
              <a:lnSpc>
                <a:spcPct val="90000"/>
              </a:lnSpc>
              <a:spcBef>
                <a:spcPts val="0"/>
              </a:spcBef>
              <a:spcAft>
                <a:spcPts val="0"/>
              </a:spcAft>
              <a:buClr>
                <a:srgbClr val="1BBFD1"/>
              </a:buClr>
              <a:buSzPts val="1800"/>
              <a:buFont typeface="Arial" panose="020B0604020202020204" pitchFamily="34" charset="0"/>
              <a:buChar char="•"/>
            </a:pPr>
            <a:r>
              <a:rPr lang="en-CA" sz="1800" dirty="0">
                <a:solidFill>
                  <a:schemeClr val="dk1"/>
                </a:solidFill>
                <a:latin typeface="Montserrat"/>
                <a:ea typeface="Montserrat"/>
                <a:cs typeface="Montserrat"/>
                <a:sym typeface="Montserrat"/>
              </a:rPr>
              <a:t>Search for the best 5 sushi restaurants in Toronto, Canada.</a:t>
            </a:r>
          </a:p>
          <a:p>
            <a:pPr marL="400050" marR="0" lvl="0" indent="-285750" algn="l" rtl="0">
              <a:lnSpc>
                <a:spcPct val="90000"/>
              </a:lnSpc>
              <a:spcBef>
                <a:spcPts val="0"/>
              </a:spcBef>
              <a:spcAft>
                <a:spcPts val="0"/>
              </a:spcAft>
              <a:buClr>
                <a:srgbClr val="1BBFD1"/>
              </a:buClr>
              <a:buSzPts val="1800"/>
              <a:buFont typeface="Arial" panose="020B0604020202020204" pitchFamily="34" charset="0"/>
              <a:buChar char="•"/>
            </a:pPr>
            <a:r>
              <a:rPr lang="en-US" sz="1800" dirty="0">
                <a:solidFill>
                  <a:schemeClr val="dk1"/>
                </a:solidFill>
                <a:latin typeface="Montserrat"/>
                <a:ea typeface="Montserrat"/>
                <a:cs typeface="Montserrat"/>
                <a:sym typeface="Montserrat"/>
              </a:rPr>
              <a:t>What about Michelin star ones?</a:t>
            </a:r>
          </a:p>
          <a:p>
            <a:pPr marL="400050" marR="0" lvl="0" indent="-285750" algn="l" rtl="0">
              <a:lnSpc>
                <a:spcPct val="90000"/>
              </a:lnSpc>
              <a:spcBef>
                <a:spcPts val="0"/>
              </a:spcBef>
              <a:spcAft>
                <a:spcPts val="0"/>
              </a:spcAft>
              <a:buClr>
                <a:srgbClr val="1BBFD1"/>
              </a:buClr>
              <a:buSzPts val="1800"/>
              <a:buFont typeface="Arial" panose="020B0604020202020204" pitchFamily="34" charset="0"/>
              <a:buChar char="•"/>
            </a:pPr>
            <a:r>
              <a:rPr lang="en-US" sz="1800" dirty="0">
                <a:solidFill>
                  <a:schemeClr val="dk1"/>
                </a:solidFill>
                <a:latin typeface="Montserrat"/>
                <a:ea typeface="Montserrat"/>
                <a:cs typeface="Montserrat"/>
                <a:sym typeface="Montserrat"/>
              </a:rPr>
              <a:t>Is this considered healthy food?</a:t>
            </a:r>
          </a:p>
          <a:p>
            <a:pPr marL="400050" marR="0" lvl="0" indent="-285750" algn="l" rtl="0">
              <a:lnSpc>
                <a:spcPct val="90000"/>
              </a:lnSpc>
              <a:spcBef>
                <a:spcPts val="0"/>
              </a:spcBef>
              <a:spcAft>
                <a:spcPts val="0"/>
              </a:spcAft>
              <a:buClr>
                <a:srgbClr val="1BBFD1"/>
              </a:buClr>
              <a:buSzPts val="1800"/>
              <a:buFont typeface="Arial" panose="020B0604020202020204" pitchFamily="34" charset="0"/>
              <a:buChar char="•"/>
            </a:pPr>
            <a:endParaRPr lang="en-US" sz="1800" dirty="0">
              <a:solidFill>
                <a:schemeClr val="dk1"/>
              </a:solidFill>
              <a:latin typeface="Montserrat"/>
              <a:ea typeface="Montserrat"/>
              <a:cs typeface="Montserrat"/>
              <a:sym typeface="Montserrat"/>
            </a:endParaRPr>
          </a:p>
          <a:p>
            <a:pPr marL="400050" marR="0" lvl="0" indent="-285750" algn="l" rtl="0">
              <a:lnSpc>
                <a:spcPct val="90000"/>
              </a:lnSpc>
              <a:spcBef>
                <a:spcPts val="0"/>
              </a:spcBef>
              <a:spcAft>
                <a:spcPts val="0"/>
              </a:spcAft>
              <a:buClr>
                <a:srgbClr val="1BBFD1"/>
              </a:buClr>
              <a:buSzPts val="1800"/>
              <a:buFont typeface="Arial" panose="020B0604020202020204" pitchFamily="34" charset="0"/>
              <a:buChar char="•"/>
            </a:pPr>
            <a:endParaRPr lang="en-US" sz="1800" dirty="0">
              <a:solidFill>
                <a:schemeClr val="dk1"/>
              </a:solidFill>
              <a:latin typeface="Montserrat"/>
              <a:ea typeface="Montserrat"/>
              <a:cs typeface="Montserrat"/>
              <a:sym typeface="Montserrat"/>
            </a:endParaRPr>
          </a:p>
          <a:p>
            <a:pPr marL="400050" marR="0" lvl="0" indent="-285750" algn="l" rtl="0">
              <a:lnSpc>
                <a:spcPct val="90000"/>
              </a:lnSpc>
              <a:spcBef>
                <a:spcPts val="0"/>
              </a:spcBef>
              <a:spcAft>
                <a:spcPts val="0"/>
              </a:spcAft>
              <a:buClr>
                <a:srgbClr val="1BBFD1"/>
              </a:buClr>
              <a:buSzPts val="1800"/>
              <a:buFont typeface="Arial" panose="020B0604020202020204" pitchFamily="34" charset="0"/>
              <a:buChar char="•"/>
            </a:pPr>
            <a:endParaRPr lang="en-US" sz="1800" dirty="0">
              <a:solidFill>
                <a:schemeClr val="dk1"/>
              </a:solidFill>
              <a:latin typeface="Montserrat"/>
              <a:ea typeface="Montserrat"/>
              <a:cs typeface="Montserrat"/>
              <a:sym typeface="Montserrat"/>
            </a:endParaRPr>
          </a:p>
          <a:p>
            <a:pPr marL="400050" marR="0" lvl="0" indent="-285750" algn="l" rtl="0">
              <a:lnSpc>
                <a:spcPct val="90000"/>
              </a:lnSpc>
              <a:spcBef>
                <a:spcPts val="0"/>
              </a:spcBef>
              <a:spcAft>
                <a:spcPts val="0"/>
              </a:spcAft>
              <a:buClr>
                <a:srgbClr val="1BBFD1"/>
              </a:buClr>
              <a:buSzPts val="1800"/>
              <a:buFont typeface="Arial" panose="020B0604020202020204" pitchFamily="34" charset="0"/>
              <a:buChar char="•"/>
            </a:pPr>
            <a:endParaRPr lang="en-CA" sz="1800" dirty="0">
              <a:solidFill>
                <a:schemeClr val="dk1"/>
              </a:solidFill>
              <a:latin typeface="Montserrat"/>
              <a:ea typeface="Montserrat"/>
              <a:cs typeface="Montserrat"/>
              <a:sym typeface="Montserrat"/>
            </a:endParaRPr>
          </a:p>
        </p:txBody>
      </p:sp>
      <p:pic>
        <p:nvPicPr>
          <p:cNvPr id="3" name="Picture 2">
            <a:extLst>
              <a:ext uri="{FF2B5EF4-FFF2-40B4-BE49-F238E27FC236}">
                <a16:creationId xmlns:a16="http://schemas.microsoft.com/office/drawing/2014/main" id="{6C756B3E-0CE6-0C77-D848-2BA022B9D1A3}"/>
              </a:ext>
            </a:extLst>
          </p:cNvPr>
          <p:cNvPicPr>
            <a:picLocks noChangeAspect="1"/>
          </p:cNvPicPr>
          <p:nvPr/>
        </p:nvPicPr>
        <p:blipFill>
          <a:blip r:embed="rId5"/>
          <a:stretch>
            <a:fillRect/>
          </a:stretch>
        </p:blipFill>
        <p:spPr>
          <a:xfrm>
            <a:off x="1922331" y="1903126"/>
            <a:ext cx="7199718" cy="4047201"/>
          </a:xfrm>
          <a:prstGeom prst="rect">
            <a:avLst/>
          </a:prstGeom>
        </p:spPr>
      </p:pic>
    </p:spTree>
    <p:extLst>
      <p:ext uri="{BB962C8B-B14F-4D97-AF65-F5344CB8AC3E}">
        <p14:creationId xmlns:p14="http://schemas.microsoft.com/office/powerpoint/2010/main" val="7081443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7">
          <a:extLst>
            <a:ext uri="{FF2B5EF4-FFF2-40B4-BE49-F238E27FC236}">
              <a16:creationId xmlns:a16="http://schemas.microsoft.com/office/drawing/2014/main" id="{856A683A-56D9-65B1-DFCA-C4BC569EE17C}"/>
            </a:ext>
          </a:extLst>
        </p:cNvPr>
        <p:cNvGrpSpPr/>
        <p:nvPr/>
      </p:nvGrpSpPr>
      <p:grpSpPr>
        <a:xfrm>
          <a:off x="0" y="0"/>
          <a:ext cx="0" cy="0"/>
          <a:chOff x="0" y="0"/>
          <a:chExt cx="0" cy="0"/>
        </a:xfrm>
      </p:grpSpPr>
      <p:pic>
        <p:nvPicPr>
          <p:cNvPr id="88" name="Google Shape;88;p1">
            <a:extLst>
              <a:ext uri="{FF2B5EF4-FFF2-40B4-BE49-F238E27FC236}">
                <a16:creationId xmlns:a16="http://schemas.microsoft.com/office/drawing/2014/main" id="{D5E046F5-C4A8-1994-A91E-9334D2431615}"/>
              </a:ext>
            </a:extLst>
          </p:cNvPr>
          <p:cNvPicPr preferRelativeResize="0"/>
          <p:nvPr/>
        </p:nvPicPr>
        <p:blipFill rotWithShape="1">
          <a:blip r:embed="rId3">
            <a:alphaModFix/>
          </a:blip>
          <a:srcRect/>
          <a:stretch/>
        </p:blipFill>
        <p:spPr>
          <a:xfrm>
            <a:off x="-6382" y="-1"/>
            <a:ext cx="12198382" cy="6858001"/>
          </a:xfrm>
          <a:prstGeom prst="rect">
            <a:avLst/>
          </a:prstGeom>
          <a:noFill/>
          <a:ln>
            <a:noFill/>
          </a:ln>
        </p:spPr>
      </p:pic>
      <p:sp>
        <p:nvSpPr>
          <p:cNvPr id="89" name="Google Shape;89;p1">
            <a:extLst>
              <a:ext uri="{FF2B5EF4-FFF2-40B4-BE49-F238E27FC236}">
                <a16:creationId xmlns:a16="http://schemas.microsoft.com/office/drawing/2014/main" id="{A914073C-A718-6809-C97F-E39570925390}"/>
              </a:ext>
            </a:extLst>
          </p:cNvPr>
          <p:cNvSpPr/>
          <p:nvPr/>
        </p:nvSpPr>
        <p:spPr>
          <a:xfrm>
            <a:off x="134842" y="521528"/>
            <a:ext cx="4741958" cy="10771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CA" sz="3200" b="1" dirty="0">
                <a:solidFill>
                  <a:schemeClr val="lt1"/>
                </a:solidFill>
                <a:latin typeface="Montserrat"/>
                <a:ea typeface="Montserrat"/>
                <a:cs typeface="Montserrat"/>
                <a:sym typeface="Montserrat"/>
              </a:rPr>
              <a:t>PRACTICE OPORTUNITY</a:t>
            </a:r>
            <a:endParaRPr sz="3200" b="1" i="0" u="none" strike="noStrike" cap="none" dirty="0">
              <a:solidFill>
                <a:schemeClr val="lt1"/>
              </a:solidFill>
              <a:latin typeface="Montserrat"/>
              <a:ea typeface="Montserrat"/>
              <a:cs typeface="Montserrat"/>
              <a:sym typeface="Montserrat"/>
            </a:endParaRPr>
          </a:p>
        </p:txBody>
      </p:sp>
      <p:pic>
        <p:nvPicPr>
          <p:cNvPr id="90" name="Google Shape;90;p1">
            <a:extLst>
              <a:ext uri="{FF2B5EF4-FFF2-40B4-BE49-F238E27FC236}">
                <a16:creationId xmlns:a16="http://schemas.microsoft.com/office/drawing/2014/main" id="{C8532F43-EE6E-67DA-E2F3-9623866377ED}"/>
              </a:ext>
            </a:extLst>
          </p:cNvPr>
          <p:cNvPicPr preferRelativeResize="0"/>
          <p:nvPr/>
        </p:nvPicPr>
        <p:blipFill rotWithShape="1">
          <a:blip r:embed="rId4">
            <a:alphaModFix/>
          </a:blip>
          <a:srcRect/>
          <a:stretch/>
        </p:blipFill>
        <p:spPr>
          <a:xfrm>
            <a:off x="134842" y="5586363"/>
            <a:ext cx="3856133" cy="1065672"/>
          </a:xfrm>
          <a:prstGeom prst="rect">
            <a:avLst/>
          </a:prstGeom>
          <a:noFill/>
          <a:ln>
            <a:noFill/>
          </a:ln>
        </p:spPr>
      </p:pic>
    </p:spTree>
    <p:extLst>
      <p:ext uri="{BB962C8B-B14F-4D97-AF65-F5344CB8AC3E}">
        <p14:creationId xmlns:p14="http://schemas.microsoft.com/office/powerpoint/2010/main" val="3591976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E1F2EA7F-A222-21AD-60A6-8D178C335829}"/>
            </a:ext>
          </a:extLst>
        </p:cNvPr>
        <p:cNvGrpSpPr/>
        <p:nvPr/>
      </p:nvGrpSpPr>
      <p:grpSpPr>
        <a:xfrm>
          <a:off x="0" y="0"/>
          <a:ext cx="0" cy="0"/>
          <a:chOff x="0" y="0"/>
          <a:chExt cx="0" cy="0"/>
        </a:xfrm>
      </p:grpSpPr>
      <p:pic>
        <p:nvPicPr>
          <p:cNvPr id="107" name="Google Shape;107;p5">
            <a:extLst>
              <a:ext uri="{FF2B5EF4-FFF2-40B4-BE49-F238E27FC236}">
                <a16:creationId xmlns:a16="http://schemas.microsoft.com/office/drawing/2014/main" id="{4FF4EDC0-F173-73FB-6F34-D6BC4E6EE832}"/>
              </a:ext>
            </a:extLst>
          </p:cNvPr>
          <p:cNvPicPr preferRelativeResize="0"/>
          <p:nvPr/>
        </p:nvPicPr>
        <p:blipFill rotWithShape="1">
          <a:blip r:embed="rId3">
            <a:alphaModFix/>
          </a:blip>
          <a:srcRect/>
          <a:stretch/>
        </p:blipFill>
        <p:spPr>
          <a:xfrm>
            <a:off x="3202" y="0"/>
            <a:ext cx="12224773" cy="6857999"/>
          </a:xfrm>
          <a:prstGeom prst="rect">
            <a:avLst/>
          </a:prstGeom>
          <a:noFill/>
          <a:ln>
            <a:noFill/>
          </a:ln>
        </p:spPr>
      </p:pic>
      <p:pic>
        <p:nvPicPr>
          <p:cNvPr id="108" name="Google Shape;108;p5">
            <a:extLst>
              <a:ext uri="{FF2B5EF4-FFF2-40B4-BE49-F238E27FC236}">
                <a16:creationId xmlns:a16="http://schemas.microsoft.com/office/drawing/2014/main" id="{322057C1-BD65-BBBE-A2D3-D6AB5C65E38E}"/>
              </a:ext>
            </a:extLst>
          </p:cNvPr>
          <p:cNvPicPr preferRelativeResize="0"/>
          <p:nvPr/>
        </p:nvPicPr>
        <p:blipFill rotWithShape="1">
          <a:blip r:embed="rId4">
            <a:alphaModFix/>
          </a:blip>
          <a:srcRect l="2731" t="18967" r="5593" b="23672"/>
          <a:stretch/>
        </p:blipFill>
        <p:spPr>
          <a:xfrm>
            <a:off x="9428854" y="90489"/>
            <a:ext cx="2763146" cy="477788"/>
          </a:xfrm>
          <a:prstGeom prst="rect">
            <a:avLst/>
          </a:prstGeom>
          <a:noFill/>
          <a:ln>
            <a:noFill/>
          </a:ln>
        </p:spPr>
      </p:pic>
      <p:sp>
        <p:nvSpPr>
          <p:cNvPr id="109" name="Google Shape;109;p5">
            <a:extLst>
              <a:ext uri="{FF2B5EF4-FFF2-40B4-BE49-F238E27FC236}">
                <a16:creationId xmlns:a16="http://schemas.microsoft.com/office/drawing/2014/main" id="{FB254DFF-1A91-1D28-DDF0-4E879C3FC605}"/>
              </a:ext>
            </a:extLst>
          </p:cNvPr>
          <p:cNvSpPr/>
          <p:nvPr/>
        </p:nvSpPr>
        <p:spPr>
          <a:xfrm>
            <a:off x="154722" y="90489"/>
            <a:ext cx="982749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CA" sz="2400" b="0" i="0" u="none" strike="noStrike" cap="none" dirty="0">
                <a:solidFill>
                  <a:schemeClr val="lt1"/>
                </a:solidFill>
                <a:latin typeface="Montserrat"/>
                <a:sym typeface="Montserrat"/>
              </a:rPr>
              <a:t>Practice Opportunity</a:t>
            </a:r>
            <a:endParaRPr lang="en-CA" sz="1400" b="0" i="0" u="none" strike="noStrike" cap="none" dirty="0">
              <a:solidFill>
                <a:srgbClr val="000000"/>
              </a:solidFill>
              <a:latin typeface="Arial"/>
              <a:ea typeface="Arial"/>
              <a:cs typeface="Arial"/>
              <a:sym typeface="Arial"/>
            </a:endParaRPr>
          </a:p>
        </p:txBody>
      </p:sp>
      <p:sp>
        <p:nvSpPr>
          <p:cNvPr id="110" name="Google Shape;110;p5">
            <a:extLst>
              <a:ext uri="{FF2B5EF4-FFF2-40B4-BE49-F238E27FC236}">
                <a16:creationId xmlns:a16="http://schemas.microsoft.com/office/drawing/2014/main" id="{5AC7754B-347E-01D3-8339-0D3B46E03928}"/>
              </a:ext>
            </a:extLst>
          </p:cNvPr>
          <p:cNvSpPr txBox="1"/>
          <p:nvPr/>
        </p:nvSpPr>
        <p:spPr>
          <a:xfrm rot="5400000">
            <a:off x="9505627" y="3291463"/>
            <a:ext cx="510614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chemeClr val="accent3"/>
                </a:solidFill>
                <a:latin typeface="Calibri"/>
                <a:ea typeface="Calibri"/>
                <a:cs typeface="Calibri"/>
                <a:sym typeface="Calibri"/>
              </a:rPr>
              <a:t>© All rights reserved for Dr. Ryan Ahmed @Stemplicity Inc. </a:t>
            </a:r>
            <a:endParaRPr sz="1400" b="0" i="0" u="none" strike="noStrike" cap="none">
              <a:solidFill>
                <a:srgbClr val="000000"/>
              </a:solidFill>
              <a:latin typeface="Arial"/>
              <a:ea typeface="Arial"/>
              <a:cs typeface="Arial"/>
              <a:sym typeface="Arial"/>
            </a:endParaRPr>
          </a:p>
        </p:txBody>
      </p:sp>
      <p:sp>
        <p:nvSpPr>
          <p:cNvPr id="7" name="Google Shape;111;p5">
            <a:extLst>
              <a:ext uri="{FF2B5EF4-FFF2-40B4-BE49-F238E27FC236}">
                <a16:creationId xmlns:a16="http://schemas.microsoft.com/office/drawing/2014/main" id="{362EAA8E-9571-26C9-8B2A-D48BDA3487FD}"/>
              </a:ext>
            </a:extLst>
          </p:cNvPr>
          <p:cNvSpPr txBox="1"/>
          <p:nvPr/>
        </p:nvSpPr>
        <p:spPr>
          <a:xfrm>
            <a:off x="269075" y="907673"/>
            <a:ext cx="7408075" cy="3424182"/>
          </a:xfrm>
          <a:prstGeom prst="rect">
            <a:avLst/>
          </a:prstGeom>
          <a:noFill/>
          <a:ln>
            <a:noFill/>
          </a:ln>
        </p:spPr>
        <p:txBody>
          <a:bodyPr spcFirstLastPara="1" wrap="square" lIns="91425" tIns="45700" rIns="91425" bIns="45700" anchor="t" anchorCtr="0">
            <a:normAutofit/>
          </a:bodyPr>
          <a:lstStyle/>
          <a:p>
            <a:pPr>
              <a:buNone/>
            </a:pPr>
            <a:r>
              <a:rPr lang="en-US" sz="1800" dirty="0">
                <a:latin typeface="Montserrat" panose="00000500000000000000" pitchFamily="2" charset="0"/>
              </a:rPr>
              <a:t>Test the Search API to obtain current news around Bitcoin, sample questions:</a:t>
            </a:r>
          </a:p>
          <a:p>
            <a:pPr marL="285750" indent="-285750">
              <a:buFont typeface="Arial" panose="020B0604020202020204" pitchFamily="34" charset="0"/>
              <a:buChar char="•"/>
            </a:pPr>
            <a:r>
              <a:rPr lang="en-US" sz="1800" dirty="0">
                <a:latin typeface="Montserrat" panose="00000500000000000000" pitchFamily="2" charset="0"/>
              </a:rPr>
              <a:t>How many coins are in circulation today?</a:t>
            </a:r>
          </a:p>
          <a:p>
            <a:pPr marL="285750" indent="-285750">
              <a:buFont typeface="Arial" panose="020B0604020202020204" pitchFamily="34" charset="0"/>
              <a:buChar char="•"/>
            </a:pPr>
            <a:r>
              <a:rPr lang="en-US" sz="1800" dirty="0">
                <a:latin typeface="Montserrat" panose="00000500000000000000" pitchFamily="2" charset="0"/>
              </a:rPr>
              <a:t>What is the price of bitcoin today?</a:t>
            </a:r>
          </a:p>
          <a:p>
            <a:pPr marL="285750" indent="-285750">
              <a:buFont typeface="Arial" panose="020B0604020202020204" pitchFamily="34" charset="0"/>
              <a:buChar char="•"/>
            </a:pPr>
            <a:r>
              <a:rPr lang="en-US" sz="1800" dirty="0">
                <a:latin typeface="Montserrat" panose="00000500000000000000" pitchFamily="2" charset="0"/>
              </a:rPr>
              <a:t>Display the price of bitcoin since 2010</a:t>
            </a:r>
          </a:p>
          <a:p>
            <a:pPr marL="285750" indent="-285750">
              <a:buFont typeface="Arial" panose="020B0604020202020204" pitchFamily="34" charset="0"/>
              <a:buChar char="•"/>
            </a:pPr>
            <a:r>
              <a:rPr lang="en-US" sz="1800" dirty="0">
                <a:latin typeface="Montserrat" panose="00000500000000000000" pitchFamily="2" charset="0"/>
              </a:rPr>
              <a:t>Try changing the topic and ask a different question, such as list the top 5 restaurants in the world!</a:t>
            </a:r>
          </a:p>
          <a:p>
            <a:pPr>
              <a:buNone/>
            </a:pPr>
            <a:endParaRPr lang="en-US" sz="1800" dirty="0">
              <a:latin typeface="Montserrat" panose="00000500000000000000" pitchFamily="2" charset="0"/>
            </a:endParaRPr>
          </a:p>
        </p:txBody>
      </p:sp>
      <p:pic>
        <p:nvPicPr>
          <p:cNvPr id="2" name="Picture 1">
            <a:extLst>
              <a:ext uri="{FF2B5EF4-FFF2-40B4-BE49-F238E27FC236}">
                <a16:creationId xmlns:a16="http://schemas.microsoft.com/office/drawing/2014/main" id="{66297F00-77CE-3E5B-7C10-6C3192CF2FC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716200" y="1175693"/>
            <a:ext cx="3206725" cy="2537445"/>
          </a:xfrm>
          <a:prstGeom prst="rect">
            <a:avLst/>
          </a:prstGeom>
        </p:spPr>
      </p:pic>
    </p:spTree>
    <p:extLst>
      <p:ext uri="{BB962C8B-B14F-4D97-AF65-F5344CB8AC3E}">
        <p14:creationId xmlns:p14="http://schemas.microsoft.com/office/powerpoint/2010/main" val="4106749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DA7E0F2C-8404-5E98-ECB2-BBD239DCAA9B}"/>
            </a:ext>
          </a:extLst>
        </p:cNvPr>
        <p:cNvGrpSpPr/>
        <p:nvPr/>
      </p:nvGrpSpPr>
      <p:grpSpPr>
        <a:xfrm>
          <a:off x="0" y="0"/>
          <a:ext cx="0" cy="0"/>
          <a:chOff x="0" y="0"/>
          <a:chExt cx="0" cy="0"/>
        </a:xfrm>
      </p:grpSpPr>
      <p:pic>
        <p:nvPicPr>
          <p:cNvPr id="107" name="Google Shape;107;p5">
            <a:extLst>
              <a:ext uri="{FF2B5EF4-FFF2-40B4-BE49-F238E27FC236}">
                <a16:creationId xmlns:a16="http://schemas.microsoft.com/office/drawing/2014/main" id="{4679885D-94FF-FEE1-37B2-DE9EA41C5F44}"/>
              </a:ext>
            </a:extLst>
          </p:cNvPr>
          <p:cNvPicPr preferRelativeResize="0"/>
          <p:nvPr/>
        </p:nvPicPr>
        <p:blipFill rotWithShape="1">
          <a:blip r:embed="rId3">
            <a:alphaModFix/>
          </a:blip>
          <a:srcRect/>
          <a:stretch/>
        </p:blipFill>
        <p:spPr>
          <a:xfrm>
            <a:off x="-16387" y="-1"/>
            <a:ext cx="12224773" cy="6857999"/>
          </a:xfrm>
          <a:prstGeom prst="rect">
            <a:avLst/>
          </a:prstGeom>
          <a:noFill/>
          <a:ln>
            <a:noFill/>
          </a:ln>
        </p:spPr>
      </p:pic>
      <p:pic>
        <p:nvPicPr>
          <p:cNvPr id="108" name="Google Shape;108;p5">
            <a:extLst>
              <a:ext uri="{FF2B5EF4-FFF2-40B4-BE49-F238E27FC236}">
                <a16:creationId xmlns:a16="http://schemas.microsoft.com/office/drawing/2014/main" id="{081A75D2-70C0-8F17-9F77-EDCF8FED6DF0}"/>
              </a:ext>
            </a:extLst>
          </p:cNvPr>
          <p:cNvPicPr preferRelativeResize="0"/>
          <p:nvPr/>
        </p:nvPicPr>
        <p:blipFill rotWithShape="1">
          <a:blip r:embed="rId4">
            <a:alphaModFix/>
          </a:blip>
          <a:srcRect l="2731" t="18967" r="5593" b="23672"/>
          <a:stretch/>
        </p:blipFill>
        <p:spPr>
          <a:xfrm>
            <a:off x="9428854" y="90489"/>
            <a:ext cx="2763146" cy="477788"/>
          </a:xfrm>
          <a:prstGeom prst="rect">
            <a:avLst/>
          </a:prstGeom>
          <a:noFill/>
          <a:ln>
            <a:noFill/>
          </a:ln>
        </p:spPr>
      </p:pic>
      <p:sp>
        <p:nvSpPr>
          <p:cNvPr id="109" name="Google Shape;109;p5">
            <a:extLst>
              <a:ext uri="{FF2B5EF4-FFF2-40B4-BE49-F238E27FC236}">
                <a16:creationId xmlns:a16="http://schemas.microsoft.com/office/drawing/2014/main" id="{3DF5F427-2FB9-3D11-5A73-273D1E528D57}"/>
              </a:ext>
            </a:extLst>
          </p:cNvPr>
          <p:cNvSpPr/>
          <p:nvPr/>
        </p:nvSpPr>
        <p:spPr>
          <a:xfrm>
            <a:off x="154722" y="90489"/>
            <a:ext cx="982749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CA" sz="2400" b="0" i="0" u="none" strike="noStrike" cap="none" dirty="0">
                <a:solidFill>
                  <a:schemeClr val="lt1"/>
                </a:solidFill>
                <a:latin typeface="Montserrat"/>
                <a:sym typeface="Montserrat"/>
              </a:rPr>
              <a:t>Practice Opportunity Solution</a:t>
            </a:r>
            <a:endParaRPr lang="en-CA" sz="1400" b="0" i="0" u="none" strike="noStrike" cap="none" dirty="0">
              <a:solidFill>
                <a:srgbClr val="000000"/>
              </a:solidFill>
              <a:latin typeface="Arial"/>
              <a:ea typeface="Arial"/>
              <a:cs typeface="Arial"/>
              <a:sym typeface="Arial"/>
            </a:endParaRPr>
          </a:p>
        </p:txBody>
      </p:sp>
      <p:sp>
        <p:nvSpPr>
          <p:cNvPr id="110" name="Google Shape;110;p5">
            <a:extLst>
              <a:ext uri="{FF2B5EF4-FFF2-40B4-BE49-F238E27FC236}">
                <a16:creationId xmlns:a16="http://schemas.microsoft.com/office/drawing/2014/main" id="{CC7A1F30-C04F-E57D-6B93-7CEAF96A30AC}"/>
              </a:ext>
            </a:extLst>
          </p:cNvPr>
          <p:cNvSpPr txBox="1"/>
          <p:nvPr/>
        </p:nvSpPr>
        <p:spPr>
          <a:xfrm rot="5400000">
            <a:off x="9505627" y="3291463"/>
            <a:ext cx="510614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chemeClr val="accent3"/>
                </a:solidFill>
                <a:latin typeface="Calibri"/>
                <a:ea typeface="Calibri"/>
                <a:cs typeface="Calibri"/>
                <a:sym typeface="Calibri"/>
              </a:rPr>
              <a:t>© All rights reserved for Dr. Ryan Ahmed @Stemplicity Inc. </a:t>
            </a:r>
            <a:endParaRPr sz="1400" b="0" i="0" u="none" strike="noStrike" cap="none">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1001490F-11A5-AE3C-D1D8-AF4CEE5710D9}"/>
              </a:ext>
            </a:extLst>
          </p:cNvPr>
          <p:cNvPicPr>
            <a:picLocks noChangeAspect="1"/>
          </p:cNvPicPr>
          <p:nvPr/>
        </p:nvPicPr>
        <p:blipFill>
          <a:blip r:embed="rId5"/>
          <a:stretch>
            <a:fillRect/>
          </a:stretch>
        </p:blipFill>
        <p:spPr>
          <a:xfrm>
            <a:off x="1447800" y="1044368"/>
            <a:ext cx="8682710" cy="5127832"/>
          </a:xfrm>
          <a:prstGeom prst="rect">
            <a:avLst/>
          </a:prstGeom>
        </p:spPr>
      </p:pic>
    </p:spTree>
    <p:extLst>
      <p:ext uri="{BB962C8B-B14F-4D97-AF65-F5344CB8AC3E}">
        <p14:creationId xmlns:p14="http://schemas.microsoft.com/office/powerpoint/2010/main" val="2113102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g3544fac4121_1_145"/>
          <p:cNvPicPr preferRelativeResize="0"/>
          <p:nvPr/>
        </p:nvPicPr>
        <p:blipFill rotWithShape="1">
          <a:blip r:embed="rId3">
            <a:alphaModFix/>
          </a:blip>
          <a:srcRect/>
          <a:stretch/>
        </p:blipFill>
        <p:spPr>
          <a:xfrm>
            <a:off x="-6382" y="-1"/>
            <a:ext cx="12198381" cy="6858001"/>
          </a:xfrm>
          <a:prstGeom prst="rect">
            <a:avLst/>
          </a:prstGeom>
          <a:noFill/>
          <a:ln>
            <a:noFill/>
          </a:ln>
        </p:spPr>
      </p:pic>
      <p:sp>
        <p:nvSpPr>
          <p:cNvPr id="120" name="Google Shape;120;g3544fac4121_1_145"/>
          <p:cNvSpPr/>
          <p:nvPr/>
        </p:nvSpPr>
        <p:spPr>
          <a:xfrm>
            <a:off x="134842" y="521528"/>
            <a:ext cx="4742100" cy="2062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CA" sz="3200" b="1" dirty="0">
                <a:solidFill>
                  <a:schemeClr val="lt1"/>
                </a:solidFill>
                <a:latin typeface="Montserrat"/>
                <a:ea typeface="Montserrat"/>
                <a:cs typeface="Montserrat"/>
                <a:sym typeface="Montserrat"/>
              </a:rPr>
              <a:t>N8N WITH GOOGLE SHEETS INTEGRATIONS</a:t>
            </a:r>
            <a:endParaRPr sz="3200" b="1" i="0" u="none" strike="noStrike" cap="none" dirty="0">
              <a:solidFill>
                <a:schemeClr val="lt1"/>
              </a:solidFill>
              <a:latin typeface="Montserrat"/>
              <a:ea typeface="Montserrat"/>
              <a:cs typeface="Montserrat"/>
              <a:sym typeface="Montserrat"/>
            </a:endParaRPr>
          </a:p>
        </p:txBody>
      </p:sp>
      <p:pic>
        <p:nvPicPr>
          <p:cNvPr id="121" name="Google Shape;121;g3544fac4121_1_145"/>
          <p:cNvPicPr preferRelativeResize="0"/>
          <p:nvPr/>
        </p:nvPicPr>
        <p:blipFill rotWithShape="1">
          <a:blip r:embed="rId4">
            <a:alphaModFix/>
          </a:blip>
          <a:srcRect/>
          <a:stretch/>
        </p:blipFill>
        <p:spPr>
          <a:xfrm>
            <a:off x="134842" y="5586363"/>
            <a:ext cx="3856132" cy="106567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g3544fac4121_1_91"/>
          <p:cNvPicPr preferRelativeResize="0"/>
          <p:nvPr/>
        </p:nvPicPr>
        <p:blipFill rotWithShape="1">
          <a:blip r:embed="rId3">
            <a:alphaModFix/>
          </a:blip>
          <a:srcRect/>
          <a:stretch/>
        </p:blipFill>
        <p:spPr>
          <a:xfrm>
            <a:off x="-16386" y="0"/>
            <a:ext cx="12224773" cy="6857999"/>
          </a:xfrm>
          <a:prstGeom prst="rect">
            <a:avLst/>
          </a:prstGeom>
          <a:noFill/>
          <a:ln>
            <a:noFill/>
          </a:ln>
        </p:spPr>
      </p:pic>
      <p:pic>
        <p:nvPicPr>
          <p:cNvPr id="192" name="Google Shape;192;g3544fac4121_1_91"/>
          <p:cNvPicPr preferRelativeResize="0"/>
          <p:nvPr/>
        </p:nvPicPr>
        <p:blipFill rotWithShape="1">
          <a:blip r:embed="rId4">
            <a:alphaModFix/>
          </a:blip>
          <a:srcRect l="2731" t="18969" r="5592" b="23667"/>
          <a:stretch/>
        </p:blipFill>
        <p:spPr>
          <a:xfrm>
            <a:off x="9428854" y="90489"/>
            <a:ext cx="2763145" cy="477788"/>
          </a:xfrm>
          <a:prstGeom prst="rect">
            <a:avLst/>
          </a:prstGeom>
          <a:noFill/>
          <a:ln>
            <a:noFill/>
          </a:ln>
        </p:spPr>
      </p:pic>
      <p:sp>
        <p:nvSpPr>
          <p:cNvPr id="193" name="Google Shape;193;g3544fac4121_1_91"/>
          <p:cNvSpPr/>
          <p:nvPr/>
        </p:nvSpPr>
        <p:spPr>
          <a:xfrm>
            <a:off x="154722" y="90489"/>
            <a:ext cx="98274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CA" sz="2400" dirty="0">
                <a:solidFill>
                  <a:schemeClr val="lt1"/>
                </a:solidFill>
                <a:latin typeface="Montserrat"/>
                <a:ea typeface="Arial"/>
                <a:cs typeface="Arial"/>
                <a:sym typeface="Montserrat"/>
              </a:rPr>
              <a:t>Workflow </a:t>
            </a:r>
            <a:r>
              <a:rPr lang="en-CA" sz="2400" dirty="0">
                <a:solidFill>
                  <a:schemeClr val="lt1"/>
                </a:solidFill>
                <a:latin typeface="Montserrat"/>
                <a:sym typeface="Montserrat"/>
              </a:rPr>
              <a:t>Overview</a:t>
            </a:r>
            <a:endParaRPr sz="1400" b="0" i="0" u="none" strike="noStrike" cap="none" dirty="0">
              <a:solidFill>
                <a:srgbClr val="000000"/>
              </a:solidFill>
              <a:latin typeface="Arial"/>
              <a:ea typeface="Arial"/>
              <a:cs typeface="Arial"/>
              <a:sym typeface="Arial"/>
            </a:endParaRPr>
          </a:p>
        </p:txBody>
      </p:sp>
      <p:sp>
        <p:nvSpPr>
          <p:cNvPr id="194" name="Google Shape;194;g3544fac4121_1_91"/>
          <p:cNvSpPr txBox="1"/>
          <p:nvPr/>
        </p:nvSpPr>
        <p:spPr>
          <a:xfrm rot="5400000">
            <a:off x="9505625" y="3291320"/>
            <a:ext cx="51060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chemeClr val="accent3"/>
                </a:solidFill>
                <a:latin typeface="Calibri"/>
                <a:ea typeface="Calibri"/>
                <a:cs typeface="Calibri"/>
                <a:sym typeface="Calibri"/>
              </a:rPr>
              <a:t>© All rights reserved for Dr. Ryan Ahmed @Stemplicity Inc. </a:t>
            </a:r>
            <a:endParaRPr sz="1400" b="0" i="0" u="none" strike="noStrike" cap="none">
              <a:solidFill>
                <a:srgbClr val="000000"/>
              </a:solidFill>
              <a:latin typeface="Arial"/>
              <a:ea typeface="Arial"/>
              <a:cs typeface="Arial"/>
              <a:sym typeface="Arial"/>
            </a:endParaRPr>
          </a:p>
        </p:txBody>
      </p:sp>
      <p:sp>
        <p:nvSpPr>
          <p:cNvPr id="2" name="Google Shape;182;g3544fac4121_1_64">
            <a:extLst>
              <a:ext uri="{FF2B5EF4-FFF2-40B4-BE49-F238E27FC236}">
                <a16:creationId xmlns:a16="http://schemas.microsoft.com/office/drawing/2014/main" id="{D923B0F9-50C3-6023-8273-ACAEE48479D5}"/>
              </a:ext>
            </a:extLst>
          </p:cNvPr>
          <p:cNvSpPr txBox="1"/>
          <p:nvPr/>
        </p:nvSpPr>
        <p:spPr>
          <a:xfrm>
            <a:off x="154722" y="731245"/>
            <a:ext cx="11714965" cy="3606109"/>
          </a:xfrm>
          <a:prstGeom prst="rect">
            <a:avLst/>
          </a:prstGeom>
          <a:noFill/>
          <a:ln>
            <a:noFill/>
          </a:ln>
        </p:spPr>
        <p:txBody>
          <a:bodyPr spcFirstLastPara="1" wrap="square" lIns="91425" tIns="45700" rIns="91425" bIns="45700" anchor="t" anchorCtr="0">
            <a:normAutofit/>
          </a:bodyPr>
          <a:lstStyle/>
          <a:p>
            <a:pPr marL="400050" marR="0" lvl="1" indent="-285750" algn="l" rtl="0">
              <a:lnSpc>
                <a:spcPct val="90000"/>
              </a:lnSpc>
              <a:spcBef>
                <a:spcPts val="1000"/>
              </a:spcBef>
              <a:spcAft>
                <a:spcPts val="0"/>
              </a:spcAft>
              <a:buClr>
                <a:srgbClr val="1BBFD1"/>
              </a:buClr>
              <a:buSzPts val="1800"/>
              <a:buFont typeface="Arial" panose="020B0604020202020204" pitchFamily="34" charset="0"/>
              <a:buChar char="•"/>
            </a:pPr>
            <a:r>
              <a:rPr lang="en-CA" sz="1800" dirty="0">
                <a:solidFill>
                  <a:schemeClr val="dk1"/>
                </a:solidFill>
                <a:latin typeface="Montserrat"/>
                <a:ea typeface="Montserrat"/>
                <a:cs typeface="Montserrat"/>
                <a:sym typeface="Montserrat"/>
              </a:rPr>
              <a:t>Let’s build a workflow to write the input and the summarized Output in a Google sheet.</a:t>
            </a:r>
          </a:p>
          <a:p>
            <a:pPr marL="400050" marR="0" lvl="1" indent="-285750" algn="l" rtl="0">
              <a:lnSpc>
                <a:spcPct val="90000"/>
              </a:lnSpc>
              <a:spcBef>
                <a:spcPts val="1000"/>
              </a:spcBef>
              <a:spcAft>
                <a:spcPts val="0"/>
              </a:spcAft>
              <a:buClr>
                <a:srgbClr val="1BBFD1"/>
              </a:buClr>
              <a:buSzPts val="1800"/>
              <a:buFont typeface="Arial" panose="020B0604020202020204" pitchFamily="34" charset="0"/>
              <a:buChar char="•"/>
            </a:pPr>
            <a:endParaRPr sz="1800" dirty="0">
              <a:solidFill>
                <a:schemeClr val="dk1"/>
              </a:solidFill>
              <a:latin typeface="Montserrat"/>
              <a:ea typeface="Montserrat"/>
              <a:cs typeface="Montserrat"/>
              <a:sym typeface="Montserrat"/>
            </a:endParaRPr>
          </a:p>
          <a:p>
            <a:pPr marL="285750" marR="0" lvl="0" indent="-285750" algn="l" rtl="0">
              <a:lnSpc>
                <a:spcPct val="90000"/>
              </a:lnSpc>
              <a:spcBef>
                <a:spcPts val="1000"/>
              </a:spcBef>
              <a:spcAft>
                <a:spcPts val="0"/>
              </a:spcAft>
              <a:buFont typeface="Arial" panose="020B0604020202020204" pitchFamily="34" charset="0"/>
              <a:buChar char="•"/>
            </a:pPr>
            <a:endParaRPr sz="1800" dirty="0">
              <a:solidFill>
                <a:schemeClr val="dk1"/>
              </a:solidFill>
              <a:latin typeface="Montserrat"/>
              <a:ea typeface="Montserrat"/>
              <a:cs typeface="Montserrat"/>
              <a:sym typeface="Montserrat"/>
            </a:endParaRPr>
          </a:p>
          <a:p>
            <a:pPr marL="1200150" marR="0" lvl="0" indent="-285750" algn="l" rtl="0">
              <a:lnSpc>
                <a:spcPct val="90000"/>
              </a:lnSpc>
              <a:spcBef>
                <a:spcPts val="1000"/>
              </a:spcBef>
              <a:spcAft>
                <a:spcPts val="0"/>
              </a:spcAft>
              <a:buFont typeface="Arial" panose="020B0604020202020204" pitchFamily="34" charset="0"/>
              <a:buChar char="•"/>
            </a:pPr>
            <a:r>
              <a:rPr lang="en-CA" dirty="0">
                <a:solidFill>
                  <a:schemeClr val="dk1"/>
                </a:solidFill>
                <a:latin typeface="Montserrat"/>
                <a:ea typeface="Montserrat"/>
                <a:cs typeface="Montserrat"/>
                <a:sym typeface="Montserrat"/>
              </a:rPr>
              <a:t>                     </a:t>
            </a:r>
            <a:endParaRPr dirty="0">
              <a:solidFill>
                <a:schemeClr val="dk1"/>
              </a:solidFill>
              <a:latin typeface="Montserrat"/>
              <a:ea typeface="Montserrat"/>
              <a:cs typeface="Montserrat"/>
              <a:sym typeface="Montserrat"/>
            </a:endParaRPr>
          </a:p>
          <a:p>
            <a:pPr marL="1200150" marR="0" lvl="0" indent="-285750" algn="l" rtl="0">
              <a:lnSpc>
                <a:spcPct val="90000"/>
              </a:lnSpc>
              <a:spcBef>
                <a:spcPts val="1000"/>
              </a:spcBef>
              <a:spcAft>
                <a:spcPts val="0"/>
              </a:spcAft>
              <a:buFont typeface="Arial" panose="020B0604020202020204" pitchFamily="34" charset="0"/>
              <a:buChar char="•"/>
            </a:pPr>
            <a:endParaRPr sz="1800" b="0" i="0" u="none" strike="noStrike" cap="none" dirty="0">
              <a:solidFill>
                <a:schemeClr val="dk1"/>
              </a:solidFill>
              <a:latin typeface="Montserrat"/>
              <a:ea typeface="Montserrat"/>
              <a:cs typeface="Montserrat"/>
              <a:sym typeface="Montserrat"/>
            </a:endParaRPr>
          </a:p>
          <a:p>
            <a:pPr marL="1200150" marR="0" lvl="0" indent="-285750" algn="l" rtl="0">
              <a:lnSpc>
                <a:spcPct val="90000"/>
              </a:lnSpc>
              <a:spcBef>
                <a:spcPts val="1000"/>
              </a:spcBef>
              <a:spcAft>
                <a:spcPts val="0"/>
              </a:spcAft>
              <a:buClr>
                <a:srgbClr val="000000"/>
              </a:buClr>
              <a:buSzPts val="1800"/>
              <a:buFont typeface="Arial" panose="020B0604020202020204" pitchFamily="34" charset="0"/>
              <a:buChar char="•"/>
            </a:pPr>
            <a:endParaRPr sz="1800" b="0" i="0" u="none" strike="noStrike" cap="none" dirty="0">
              <a:solidFill>
                <a:schemeClr val="dk1"/>
              </a:solidFill>
              <a:latin typeface="Montserrat"/>
              <a:ea typeface="Montserrat"/>
              <a:cs typeface="Montserrat"/>
              <a:sym typeface="Montserrat"/>
            </a:endParaRPr>
          </a:p>
        </p:txBody>
      </p:sp>
      <p:sp>
        <p:nvSpPr>
          <p:cNvPr id="3" name="TextBox 2">
            <a:extLst>
              <a:ext uri="{FF2B5EF4-FFF2-40B4-BE49-F238E27FC236}">
                <a16:creationId xmlns:a16="http://schemas.microsoft.com/office/drawing/2014/main" id="{E35B6E29-8802-735F-059F-FD91CFECD2EB}"/>
              </a:ext>
            </a:extLst>
          </p:cNvPr>
          <p:cNvSpPr txBox="1"/>
          <p:nvPr/>
        </p:nvSpPr>
        <p:spPr>
          <a:xfrm>
            <a:off x="117147" y="1587804"/>
            <a:ext cx="4082473" cy="4154984"/>
          </a:xfrm>
          <a:prstGeom prst="rect">
            <a:avLst/>
          </a:prstGeom>
          <a:noFill/>
        </p:spPr>
        <p:txBody>
          <a:bodyPr wrap="square">
            <a:spAutoFit/>
          </a:bodyPr>
          <a:lstStyle/>
          <a:p>
            <a:pPr algn="ctr"/>
            <a:r>
              <a:rPr lang="en-US" sz="1100" i="1" dirty="0">
                <a:latin typeface="Montserrat" panose="00000500000000000000" pitchFamily="2" charset="0"/>
              </a:rPr>
              <a:t>The Dow Jones Industrial Average slipped on Friday as investors awaited much-anticipated trade talks between U.S. and Chinese officials this weekend. The S&amp;P 500 inched down 0.07%, closing at 5,659.91. The Nasdaq Composite ended the session little changed, ending at 17,928.92. The 30-stock Dow lost 119.07 points, or 0.29%, and settled at 41,249.38.Week to date, the S&amp;P 500 slid about 0.5%, while the Nasdaq dropped roughly 0.3%. The Dow fell almost 0.2% in the period. The talks between U.S. and Chinese officials follow the U.S. and United Kingdom reaching a preliminary trade deal. Investors hope this will lead to more agreements being reached quickly. That said, a 10% tariff rate on the U.K. appears to be the baseline for the globe. “Many Trade Deals in the hopper, all good (GREAT!) ones!,” said Trump on Truth Social, a day after announcing a preliminary trade agreement with the U.K., which marked the first deal between the U.S. and a global trading partner since Trump’s “reciprocal” tariff announcement in early April. The president also wrote on Truth Social that an “80% Tariff on China seems right” ahead of talks led by Treasury Secretary Scott Bessent with China counterparts in Switzerland this weekend.</a:t>
            </a:r>
            <a:endParaRPr lang="en-CA" sz="1100" i="1" dirty="0">
              <a:latin typeface="Montserrat" panose="00000500000000000000" pitchFamily="2" charset="0"/>
            </a:endParaRPr>
          </a:p>
        </p:txBody>
      </p:sp>
      <p:sp>
        <p:nvSpPr>
          <p:cNvPr id="4" name="Rectangle: Rounded Corners 3">
            <a:extLst>
              <a:ext uri="{FF2B5EF4-FFF2-40B4-BE49-F238E27FC236}">
                <a16:creationId xmlns:a16="http://schemas.microsoft.com/office/drawing/2014/main" id="{85BC2CB6-0B00-19BD-96EC-693DF2CCD1EA}"/>
              </a:ext>
            </a:extLst>
          </p:cNvPr>
          <p:cNvSpPr/>
          <p:nvPr/>
        </p:nvSpPr>
        <p:spPr>
          <a:xfrm>
            <a:off x="5355773" y="1678958"/>
            <a:ext cx="2614507" cy="1239520"/>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800" dirty="0">
                <a:latin typeface="Montserrat" panose="00000500000000000000" pitchFamily="2" charset="0"/>
              </a:rPr>
              <a:t>Summarizer AI Agent in n8n</a:t>
            </a:r>
          </a:p>
        </p:txBody>
      </p:sp>
      <p:sp>
        <p:nvSpPr>
          <p:cNvPr id="6" name="TextBox 5">
            <a:extLst>
              <a:ext uri="{FF2B5EF4-FFF2-40B4-BE49-F238E27FC236}">
                <a16:creationId xmlns:a16="http://schemas.microsoft.com/office/drawing/2014/main" id="{019F1FE5-4326-E611-5EA2-A89CED21DA51}"/>
              </a:ext>
            </a:extLst>
          </p:cNvPr>
          <p:cNvSpPr txBox="1"/>
          <p:nvPr/>
        </p:nvSpPr>
        <p:spPr>
          <a:xfrm>
            <a:off x="8870426" y="1751146"/>
            <a:ext cx="2886705" cy="1446550"/>
          </a:xfrm>
          <a:prstGeom prst="rect">
            <a:avLst/>
          </a:prstGeom>
          <a:noFill/>
        </p:spPr>
        <p:txBody>
          <a:bodyPr wrap="square">
            <a:spAutoFit/>
          </a:bodyPr>
          <a:lstStyle>
            <a:defPPr marR="0" lvl="0" algn="l" rtl="0">
              <a:lnSpc>
                <a:spcPct val="100000"/>
              </a:lnSpc>
              <a:spcBef>
                <a:spcPts val="0"/>
              </a:spcBef>
              <a:spcAft>
                <a:spcPts val="0"/>
              </a:spcAft>
            </a:defPPr>
            <a:lvl1pPr algn="ctr">
              <a:defRPr sz="1100" i="1">
                <a:latin typeface="Montserrat" panose="00000500000000000000" pitchFamily="2" charset="0"/>
              </a:defRPr>
            </a:lvl1pPr>
          </a:lstStyle>
          <a:p>
            <a:r>
              <a:rPr lang="en-US" dirty="0"/>
              <a:t>The Dow Jones Industrial Average declined as investors awaited trade talks between U.S. and China, with the S&amp;P 500 and Nasdaq also experiencing slight decreases amid fluctuating tariff expectations stemming from recent trade agreements.</a:t>
            </a:r>
            <a:endParaRPr lang="en-CA" dirty="0"/>
          </a:p>
        </p:txBody>
      </p:sp>
      <p:cxnSp>
        <p:nvCxnSpPr>
          <p:cNvPr id="7" name="Straight Arrow Connector 6">
            <a:extLst>
              <a:ext uri="{FF2B5EF4-FFF2-40B4-BE49-F238E27FC236}">
                <a16:creationId xmlns:a16="http://schemas.microsoft.com/office/drawing/2014/main" id="{C682701A-AEC9-E279-DA13-EDC061DF78F7}"/>
              </a:ext>
            </a:extLst>
          </p:cNvPr>
          <p:cNvCxnSpPr>
            <a:cxnSpLocks/>
          </p:cNvCxnSpPr>
          <p:nvPr/>
        </p:nvCxnSpPr>
        <p:spPr>
          <a:xfrm>
            <a:off x="7983826" y="2264850"/>
            <a:ext cx="924021"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176057D-4EF9-08FB-1403-073B1D78254B}"/>
              </a:ext>
            </a:extLst>
          </p:cNvPr>
          <p:cNvCxnSpPr>
            <a:cxnSpLocks/>
            <a:endCxn id="4" idx="1"/>
          </p:cNvCxnSpPr>
          <p:nvPr/>
        </p:nvCxnSpPr>
        <p:spPr>
          <a:xfrm>
            <a:off x="4370728" y="2298717"/>
            <a:ext cx="985045" cy="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595B3E9-8A65-6546-B905-30C676206444}"/>
              </a:ext>
            </a:extLst>
          </p:cNvPr>
          <p:cNvSpPr txBox="1"/>
          <p:nvPr/>
        </p:nvSpPr>
        <p:spPr>
          <a:xfrm>
            <a:off x="1339812" y="1131958"/>
            <a:ext cx="1056700" cy="461665"/>
          </a:xfrm>
          <a:prstGeom prst="rect">
            <a:avLst/>
          </a:prstGeom>
          <a:noFill/>
        </p:spPr>
        <p:txBody>
          <a:bodyPr wrap="none" rtlCol="0">
            <a:spAutoFit/>
          </a:bodyPr>
          <a:lstStyle/>
          <a:p>
            <a:r>
              <a:rPr lang="en-CA" sz="2400" b="1" dirty="0">
                <a:latin typeface="Montserrat" panose="00000500000000000000" pitchFamily="2" charset="0"/>
              </a:rPr>
              <a:t>Input</a:t>
            </a:r>
          </a:p>
        </p:txBody>
      </p:sp>
      <p:sp>
        <p:nvSpPr>
          <p:cNvPr id="17" name="TextBox 16">
            <a:extLst>
              <a:ext uri="{FF2B5EF4-FFF2-40B4-BE49-F238E27FC236}">
                <a16:creationId xmlns:a16="http://schemas.microsoft.com/office/drawing/2014/main" id="{B9AFA487-6116-2F5B-DA37-C7105FBEBEEC}"/>
              </a:ext>
            </a:extLst>
          </p:cNvPr>
          <p:cNvSpPr txBox="1"/>
          <p:nvPr/>
        </p:nvSpPr>
        <p:spPr>
          <a:xfrm>
            <a:off x="9534241" y="1183907"/>
            <a:ext cx="1742785" cy="461665"/>
          </a:xfrm>
          <a:prstGeom prst="rect">
            <a:avLst/>
          </a:prstGeom>
          <a:noFill/>
        </p:spPr>
        <p:txBody>
          <a:bodyPr wrap="none" rtlCol="0">
            <a:spAutoFit/>
          </a:bodyPr>
          <a:lstStyle/>
          <a:p>
            <a:r>
              <a:rPr lang="en-CA" sz="2400" b="1" dirty="0">
                <a:latin typeface="Montserrat" panose="00000500000000000000" pitchFamily="2" charset="0"/>
              </a:rPr>
              <a:t>Summary</a:t>
            </a:r>
          </a:p>
        </p:txBody>
      </p:sp>
      <p:pic>
        <p:nvPicPr>
          <p:cNvPr id="1026" name="Picture 2" descr="Google Sheets: Best practices to prepare your data for publishing in your  dashboard | Klipfolio">
            <a:extLst>
              <a:ext uri="{FF2B5EF4-FFF2-40B4-BE49-F238E27FC236}">
                <a16:creationId xmlns:a16="http://schemas.microsoft.com/office/drawing/2014/main" id="{0A1AAD53-FEE6-126C-CDFD-231FD5BBED3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175" t="6640" r="26213" b="9111"/>
          <a:stretch/>
        </p:blipFill>
        <p:spPr bwMode="auto">
          <a:xfrm>
            <a:off x="9829135" y="3978295"/>
            <a:ext cx="1206512" cy="1155309"/>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Arrow Connector 21">
            <a:extLst>
              <a:ext uri="{FF2B5EF4-FFF2-40B4-BE49-F238E27FC236}">
                <a16:creationId xmlns:a16="http://schemas.microsoft.com/office/drawing/2014/main" id="{A6FA1800-7387-957C-9AB3-A2E3FC235929}"/>
              </a:ext>
            </a:extLst>
          </p:cNvPr>
          <p:cNvCxnSpPr>
            <a:cxnSpLocks/>
          </p:cNvCxnSpPr>
          <p:nvPr/>
        </p:nvCxnSpPr>
        <p:spPr>
          <a:xfrm>
            <a:off x="4438073" y="3471030"/>
            <a:ext cx="5430687" cy="909535"/>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086C104-ED2D-082F-BB72-0375257AD882}"/>
              </a:ext>
            </a:extLst>
          </p:cNvPr>
          <p:cNvCxnSpPr>
            <a:cxnSpLocks/>
          </p:cNvCxnSpPr>
          <p:nvPr/>
        </p:nvCxnSpPr>
        <p:spPr>
          <a:xfrm>
            <a:off x="10410595" y="3248566"/>
            <a:ext cx="0" cy="74277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31" name="Google Shape;131;p6" title="Screenshot 2025-05-09 at 4.26.19 PM.png">
            <a:extLst>
              <a:ext uri="{FF2B5EF4-FFF2-40B4-BE49-F238E27FC236}">
                <a16:creationId xmlns:a16="http://schemas.microsoft.com/office/drawing/2014/main" id="{E944556C-FB0C-C931-F09A-36530725DE98}"/>
              </a:ext>
            </a:extLst>
          </p:cNvPr>
          <p:cNvPicPr preferRelativeResize="0">
            <a:picLocks noChangeAspect="1"/>
          </p:cNvPicPr>
          <p:nvPr/>
        </p:nvPicPr>
        <p:blipFill>
          <a:blip r:embed="rId6">
            <a:alphaModFix/>
          </a:blip>
          <a:stretch>
            <a:fillRect/>
          </a:stretch>
        </p:blipFill>
        <p:spPr>
          <a:xfrm>
            <a:off x="4562638" y="4160773"/>
            <a:ext cx="3707958" cy="16877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6"/>
          <p:cNvPicPr preferRelativeResize="0"/>
          <p:nvPr/>
        </p:nvPicPr>
        <p:blipFill rotWithShape="1">
          <a:blip r:embed="rId3">
            <a:alphaModFix/>
          </a:blip>
          <a:srcRect/>
          <a:stretch/>
        </p:blipFill>
        <p:spPr>
          <a:xfrm>
            <a:off x="-16386" y="0"/>
            <a:ext cx="12224773" cy="6857999"/>
          </a:xfrm>
          <a:prstGeom prst="rect">
            <a:avLst/>
          </a:prstGeom>
          <a:noFill/>
          <a:ln>
            <a:noFill/>
          </a:ln>
        </p:spPr>
      </p:pic>
      <p:pic>
        <p:nvPicPr>
          <p:cNvPr id="127" name="Google Shape;127;p6"/>
          <p:cNvPicPr preferRelativeResize="0"/>
          <p:nvPr/>
        </p:nvPicPr>
        <p:blipFill rotWithShape="1">
          <a:blip r:embed="rId4">
            <a:alphaModFix/>
          </a:blip>
          <a:srcRect l="2731" t="18967" r="5593" b="23672"/>
          <a:stretch/>
        </p:blipFill>
        <p:spPr>
          <a:xfrm>
            <a:off x="9428854" y="90489"/>
            <a:ext cx="2763146" cy="477788"/>
          </a:xfrm>
          <a:prstGeom prst="rect">
            <a:avLst/>
          </a:prstGeom>
          <a:noFill/>
          <a:ln>
            <a:noFill/>
          </a:ln>
        </p:spPr>
      </p:pic>
      <p:sp>
        <p:nvSpPr>
          <p:cNvPr id="128" name="Google Shape;128;p6"/>
          <p:cNvSpPr/>
          <p:nvPr/>
        </p:nvSpPr>
        <p:spPr>
          <a:xfrm>
            <a:off x="154722" y="90489"/>
            <a:ext cx="982749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CA" sz="2400" dirty="0">
                <a:solidFill>
                  <a:schemeClr val="lt1"/>
                </a:solidFill>
                <a:latin typeface="Montserrat"/>
                <a:ea typeface="Montserrat"/>
                <a:cs typeface="Montserrat"/>
                <a:sym typeface="Montserrat"/>
              </a:rPr>
              <a:t>Now let’s add Google Sheet integrations</a:t>
            </a:r>
            <a:endParaRPr sz="1400" b="0" i="0" u="none" strike="noStrike" cap="none" dirty="0">
              <a:solidFill>
                <a:srgbClr val="000000"/>
              </a:solidFill>
              <a:latin typeface="Arial"/>
              <a:ea typeface="Arial"/>
              <a:cs typeface="Arial"/>
              <a:sym typeface="Arial"/>
            </a:endParaRPr>
          </a:p>
        </p:txBody>
      </p:sp>
      <p:sp>
        <p:nvSpPr>
          <p:cNvPr id="129" name="Google Shape;129;p6"/>
          <p:cNvSpPr txBox="1"/>
          <p:nvPr/>
        </p:nvSpPr>
        <p:spPr>
          <a:xfrm rot="5400000">
            <a:off x="9505627" y="3291463"/>
            <a:ext cx="510614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chemeClr val="accent3"/>
                </a:solidFill>
                <a:latin typeface="Calibri"/>
                <a:ea typeface="Calibri"/>
                <a:cs typeface="Calibri"/>
                <a:sym typeface="Calibri"/>
              </a:rPr>
              <a:t>© All rights reserved for Dr. Ryan Ahmed @Stemplicity Inc. </a:t>
            </a:r>
            <a:endParaRPr sz="1400" b="0" i="0" u="none" strike="noStrike" cap="none">
              <a:solidFill>
                <a:srgbClr val="000000"/>
              </a:solidFill>
              <a:latin typeface="Arial"/>
              <a:ea typeface="Arial"/>
              <a:cs typeface="Arial"/>
              <a:sym typeface="Arial"/>
            </a:endParaRPr>
          </a:p>
        </p:txBody>
      </p:sp>
      <p:sp>
        <p:nvSpPr>
          <p:cNvPr id="2" name="Google Shape;130;p6">
            <a:extLst>
              <a:ext uri="{FF2B5EF4-FFF2-40B4-BE49-F238E27FC236}">
                <a16:creationId xmlns:a16="http://schemas.microsoft.com/office/drawing/2014/main" id="{8D994A5F-A6C5-2D3A-6F50-87867B5816DD}"/>
              </a:ext>
            </a:extLst>
          </p:cNvPr>
          <p:cNvSpPr txBox="1"/>
          <p:nvPr/>
        </p:nvSpPr>
        <p:spPr>
          <a:xfrm>
            <a:off x="293300" y="892000"/>
            <a:ext cx="7194900" cy="2985300"/>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1000"/>
              </a:spcBef>
              <a:spcAft>
                <a:spcPts val="0"/>
              </a:spcAft>
              <a:buClr>
                <a:srgbClr val="1BBFD1"/>
              </a:buClr>
              <a:buSzPts val="1800"/>
              <a:buFont typeface="Arial"/>
              <a:buChar char="•"/>
            </a:pPr>
            <a:r>
              <a:rPr lang="en-CA" sz="1800" b="0" i="0" u="none" strike="noStrike" cap="none" dirty="0">
                <a:solidFill>
                  <a:schemeClr val="dk1"/>
                </a:solidFill>
                <a:latin typeface="Montserrat"/>
                <a:ea typeface="Montserrat"/>
                <a:cs typeface="Montserrat"/>
                <a:sym typeface="Montserrat"/>
              </a:rPr>
              <a:t>Now, let’s integrate the output in Google Sheet.</a:t>
            </a:r>
          </a:p>
          <a:p>
            <a:pPr marL="228600" marR="0" lvl="0" indent="-228600" algn="l" rtl="0">
              <a:lnSpc>
                <a:spcPct val="90000"/>
              </a:lnSpc>
              <a:spcBef>
                <a:spcPts val="1000"/>
              </a:spcBef>
              <a:spcAft>
                <a:spcPts val="0"/>
              </a:spcAft>
              <a:buClr>
                <a:srgbClr val="1BBFD1"/>
              </a:buClr>
              <a:buSzPts val="1800"/>
              <a:buFont typeface="Arial"/>
              <a:buChar char="•"/>
            </a:pPr>
            <a:r>
              <a:rPr lang="en-CA" sz="1800" dirty="0">
                <a:solidFill>
                  <a:schemeClr val="dk1"/>
                </a:solidFill>
                <a:latin typeface="Montserrat"/>
                <a:ea typeface="Montserrat"/>
                <a:cs typeface="Montserrat"/>
                <a:sym typeface="Montserrat"/>
              </a:rPr>
              <a:t>Choose append row in sheet</a:t>
            </a:r>
            <a:r>
              <a:rPr lang="en-CA" sz="1800" b="0" i="0" u="none" strike="noStrike" cap="none" dirty="0">
                <a:solidFill>
                  <a:schemeClr val="dk1"/>
                </a:solidFill>
                <a:latin typeface="Montserrat"/>
                <a:ea typeface="Montserrat"/>
                <a:cs typeface="Montserrat"/>
                <a:sym typeface="Montserrat"/>
              </a:rPr>
              <a:t> </a:t>
            </a:r>
            <a:endParaRPr sz="1800" b="0" i="0" u="none" strike="noStrike" cap="none" dirty="0">
              <a:solidFill>
                <a:schemeClr val="dk1"/>
              </a:solidFill>
              <a:latin typeface="Montserrat"/>
              <a:ea typeface="Montserrat"/>
              <a:cs typeface="Montserrat"/>
              <a:sym typeface="Montserrat"/>
            </a:endParaRPr>
          </a:p>
          <a:p>
            <a:pPr marL="914400" marR="0" lvl="0" indent="0" algn="l" rtl="0">
              <a:lnSpc>
                <a:spcPct val="90000"/>
              </a:lnSpc>
              <a:spcBef>
                <a:spcPts val="1000"/>
              </a:spcBef>
              <a:spcAft>
                <a:spcPts val="0"/>
              </a:spcAft>
              <a:buClr>
                <a:srgbClr val="000000"/>
              </a:buClr>
              <a:buSzPts val="1800"/>
              <a:buFont typeface="Arial"/>
              <a:buNone/>
            </a:pPr>
            <a:endParaRPr sz="1800" b="0" i="0" u="none" strike="noStrike" cap="none" dirty="0">
              <a:solidFill>
                <a:schemeClr val="dk1"/>
              </a:solidFill>
              <a:latin typeface="Montserrat"/>
              <a:ea typeface="Montserrat"/>
              <a:cs typeface="Montserrat"/>
              <a:sym typeface="Montserrat"/>
            </a:endParaRPr>
          </a:p>
        </p:txBody>
      </p:sp>
      <p:pic>
        <p:nvPicPr>
          <p:cNvPr id="5" name="Picture 4">
            <a:extLst>
              <a:ext uri="{FF2B5EF4-FFF2-40B4-BE49-F238E27FC236}">
                <a16:creationId xmlns:a16="http://schemas.microsoft.com/office/drawing/2014/main" id="{BF36668C-E0E0-3270-A727-CAB66368C24D}"/>
              </a:ext>
            </a:extLst>
          </p:cNvPr>
          <p:cNvPicPr>
            <a:picLocks noChangeAspect="1"/>
          </p:cNvPicPr>
          <p:nvPr/>
        </p:nvPicPr>
        <p:blipFill>
          <a:blip r:embed="rId5"/>
          <a:stretch>
            <a:fillRect/>
          </a:stretch>
        </p:blipFill>
        <p:spPr>
          <a:xfrm>
            <a:off x="90100" y="2004410"/>
            <a:ext cx="6385207" cy="3508171"/>
          </a:xfrm>
          <a:prstGeom prst="rect">
            <a:avLst/>
          </a:prstGeom>
        </p:spPr>
      </p:pic>
      <p:sp>
        <p:nvSpPr>
          <p:cNvPr id="6" name="Rectangle: Rounded Corners 5">
            <a:extLst>
              <a:ext uri="{FF2B5EF4-FFF2-40B4-BE49-F238E27FC236}">
                <a16:creationId xmlns:a16="http://schemas.microsoft.com/office/drawing/2014/main" id="{21020C7B-9575-1C3E-2F76-E23C7AF7E402}"/>
              </a:ext>
            </a:extLst>
          </p:cNvPr>
          <p:cNvSpPr/>
          <p:nvPr/>
        </p:nvSpPr>
        <p:spPr>
          <a:xfrm>
            <a:off x="4876800" y="3257973"/>
            <a:ext cx="1754293" cy="352214"/>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Picture 7">
            <a:extLst>
              <a:ext uri="{FF2B5EF4-FFF2-40B4-BE49-F238E27FC236}">
                <a16:creationId xmlns:a16="http://schemas.microsoft.com/office/drawing/2014/main" id="{1D5269C4-E785-2553-377C-3AE3EE9CE0A5}"/>
              </a:ext>
            </a:extLst>
          </p:cNvPr>
          <p:cNvPicPr>
            <a:picLocks noChangeAspect="1"/>
          </p:cNvPicPr>
          <p:nvPr/>
        </p:nvPicPr>
        <p:blipFill>
          <a:blip r:embed="rId6"/>
          <a:stretch>
            <a:fillRect/>
          </a:stretch>
        </p:blipFill>
        <p:spPr>
          <a:xfrm>
            <a:off x="8508280" y="1273369"/>
            <a:ext cx="2085214" cy="4311260"/>
          </a:xfrm>
          <a:prstGeom prst="rect">
            <a:avLst/>
          </a:prstGeom>
        </p:spPr>
      </p:pic>
      <p:cxnSp>
        <p:nvCxnSpPr>
          <p:cNvPr id="10" name="Straight Arrow Connector 9">
            <a:extLst>
              <a:ext uri="{FF2B5EF4-FFF2-40B4-BE49-F238E27FC236}">
                <a16:creationId xmlns:a16="http://schemas.microsoft.com/office/drawing/2014/main" id="{6B2A82D7-B695-500B-4DA7-16F1799AB31C}"/>
              </a:ext>
            </a:extLst>
          </p:cNvPr>
          <p:cNvCxnSpPr>
            <a:stCxn id="6" idx="3"/>
            <a:endCxn id="8" idx="1"/>
          </p:cNvCxnSpPr>
          <p:nvPr/>
        </p:nvCxnSpPr>
        <p:spPr>
          <a:xfrm flipV="1">
            <a:off x="6631093" y="3428999"/>
            <a:ext cx="1877187" cy="5081"/>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5">
          <a:extLst>
            <a:ext uri="{FF2B5EF4-FFF2-40B4-BE49-F238E27FC236}">
              <a16:creationId xmlns:a16="http://schemas.microsoft.com/office/drawing/2014/main" id="{0EC19485-C050-B2EB-66F8-6F99743BB407}"/>
            </a:ext>
          </a:extLst>
        </p:cNvPr>
        <p:cNvGrpSpPr/>
        <p:nvPr/>
      </p:nvGrpSpPr>
      <p:grpSpPr>
        <a:xfrm>
          <a:off x="0" y="0"/>
          <a:ext cx="0" cy="0"/>
          <a:chOff x="0" y="0"/>
          <a:chExt cx="0" cy="0"/>
        </a:xfrm>
      </p:grpSpPr>
      <p:pic>
        <p:nvPicPr>
          <p:cNvPr id="126" name="Google Shape;126;p6">
            <a:extLst>
              <a:ext uri="{FF2B5EF4-FFF2-40B4-BE49-F238E27FC236}">
                <a16:creationId xmlns:a16="http://schemas.microsoft.com/office/drawing/2014/main" id="{D3CF6AE5-D2E7-D579-21D2-806DA55611BB}"/>
              </a:ext>
            </a:extLst>
          </p:cNvPr>
          <p:cNvPicPr preferRelativeResize="0"/>
          <p:nvPr/>
        </p:nvPicPr>
        <p:blipFill rotWithShape="1">
          <a:blip r:embed="rId3">
            <a:alphaModFix/>
          </a:blip>
          <a:srcRect/>
          <a:stretch/>
        </p:blipFill>
        <p:spPr>
          <a:xfrm>
            <a:off x="-16386" y="0"/>
            <a:ext cx="12224773" cy="6857999"/>
          </a:xfrm>
          <a:prstGeom prst="rect">
            <a:avLst/>
          </a:prstGeom>
          <a:noFill/>
          <a:ln>
            <a:noFill/>
          </a:ln>
        </p:spPr>
      </p:pic>
      <p:pic>
        <p:nvPicPr>
          <p:cNvPr id="127" name="Google Shape;127;p6">
            <a:extLst>
              <a:ext uri="{FF2B5EF4-FFF2-40B4-BE49-F238E27FC236}">
                <a16:creationId xmlns:a16="http://schemas.microsoft.com/office/drawing/2014/main" id="{BB525D69-2E71-6D6A-624D-7738904917C6}"/>
              </a:ext>
            </a:extLst>
          </p:cNvPr>
          <p:cNvPicPr preferRelativeResize="0"/>
          <p:nvPr/>
        </p:nvPicPr>
        <p:blipFill rotWithShape="1">
          <a:blip r:embed="rId4">
            <a:alphaModFix/>
          </a:blip>
          <a:srcRect l="2731" t="18967" r="5593" b="23672"/>
          <a:stretch/>
        </p:blipFill>
        <p:spPr>
          <a:xfrm>
            <a:off x="9428854" y="90489"/>
            <a:ext cx="2763146" cy="477788"/>
          </a:xfrm>
          <a:prstGeom prst="rect">
            <a:avLst/>
          </a:prstGeom>
          <a:noFill/>
          <a:ln>
            <a:noFill/>
          </a:ln>
        </p:spPr>
      </p:pic>
      <p:sp>
        <p:nvSpPr>
          <p:cNvPr id="128" name="Google Shape;128;p6">
            <a:extLst>
              <a:ext uri="{FF2B5EF4-FFF2-40B4-BE49-F238E27FC236}">
                <a16:creationId xmlns:a16="http://schemas.microsoft.com/office/drawing/2014/main" id="{51AA3A7A-C813-13BB-89D6-672D3E885C31}"/>
              </a:ext>
            </a:extLst>
          </p:cNvPr>
          <p:cNvSpPr/>
          <p:nvPr/>
        </p:nvSpPr>
        <p:spPr>
          <a:xfrm>
            <a:off x="154722" y="90489"/>
            <a:ext cx="982749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CA" sz="2400" dirty="0">
                <a:solidFill>
                  <a:schemeClr val="lt1"/>
                </a:solidFill>
                <a:latin typeface="Montserrat"/>
                <a:ea typeface="Montserrat"/>
                <a:cs typeface="Montserrat"/>
                <a:sym typeface="Montserrat"/>
              </a:rPr>
              <a:t>Now let’s add Google Sheet integrations</a:t>
            </a:r>
            <a:endParaRPr sz="1400" b="0" i="0" u="none" strike="noStrike" cap="none" dirty="0">
              <a:solidFill>
                <a:srgbClr val="000000"/>
              </a:solidFill>
              <a:latin typeface="Arial"/>
              <a:ea typeface="Arial"/>
              <a:cs typeface="Arial"/>
              <a:sym typeface="Arial"/>
            </a:endParaRPr>
          </a:p>
        </p:txBody>
      </p:sp>
      <p:sp>
        <p:nvSpPr>
          <p:cNvPr id="129" name="Google Shape;129;p6">
            <a:extLst>
              <a:ext uri="{FF2B5EF4-FFF2-40B4-BE49-F238E27FC236}">
                <a16:creationId xmlns:a16="http://schemas.microsoft.com/office/drawing/2014/main" id="{CEE2980F-5C0D-21B2-BF0A-A80A0602D765}"/>
              </a:ext>
            </a:extLst>
          </p:cNvPr>
          <p:cNvSpPr txBox="1"/>
          <p:nvPr/>
        </p:nvSpPr>
        <p:spPr>
          <a:xfrm rot="5400000">
            <a:off x="9505627" y="3291463"/>
            <a:ext cx="510614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chemeClr val="accent3"/>
                </a:solidFill>
                <a:latin typeface="Calibri"/>
                <a:ea typeface="Calibri"/>
                <a:cs typeface="Calibri"/>
                <a:sym typeface="Calibri"/>
              </a:rPr>
              <a:t>© All rights reserved for Dr. Ryan Ahmed @Stemplicity Inc. </a:t>
            </a:r>
            <a:endParaRPr sz="1400" b="0" i="0" u="none" strike="noStrike" cap="none">
              <a:solidFill>
                <a:srgbClr val="000000"/>
              </a:solidFill>
              <a:latin typeface="Arial"/>
              <a:ea typeface="Arial"/>
              <a:cs typeface="Arial"/>
              <a:sym typeface="Arial"/>
            </a:endParaRPr>
          </a:p>
        </p:txBody>
      </p:sp>
      <p:sp>
        <p:nvSpPr>
          <p:cNvPr id="2" name="Google Shape;130;p6">
            <a:extLst>
              <a:ext uri="{FF2B5EF4-FFF2-40B4-BE49-F238E27FC236}">
                <a16:creationId xmlns:a16="http://schemas.microsoft.com/office/drawing/2014/main" id="{B35AD19F-9CAF-F7C1-E415-E5A75B4198A3}"/>
              </a:ext>
            </a:extLst>
          </p:cNvPr>
          <p:cNvSpPr txBox="1"/>
          <p:nvPr/>
        </p:nvSpPr>
        <p:spPr>
          <a:xfrm>
            <a:off x="273713" y="751568"/>
            <a:ext cx="11576532" cy="2969631"/>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1000"/>
              </a:spcBef>
              <a:spcAft>
                <a:spcPts val="0"/>
              </a:spcAft>
              <a:buClr>
                <a:srgbClr val="1BBFD1"/>
              </a:buClr>
              <a:buSzPts val="1800"/>
              <a:buFont typeface="Arial"/>
              <a:buChar char="•"/>
            </a:pPr>
            <a:r>
              <a:rPr lang="en-CA" sz="1800" b="0" i="0" u="none" strike="noStrike" cap="none" dirty="0">
                <a:solidFill>
                  <a:schemeClr val="dk1"/>
                </a:solidFill>
                <a:latin typeface="Montserrat"/>
                <a:ea typeface="Montserrat"/>
                <a:cs typeface="Montserrat"/>
                <a:sym typeface="Montserrat"/>
              </a:rPr>
              <a:t>Now, let’s integrate the output in Google Sheets.</a:t>
            </a:r>
          </a:p>
          <a:p>
            <a:pPr marL="228600" marR="0" lvl="0" indent="-228600" algn="l" rtl="0">
              <a:lnSpc>
                <a:spcPct val="90000"/>
              </a:lnSpc>
              <a:spcBef>
                <a:spcPts val="1000"/>
              </a:spcBef>
              <a:spcAft>
                <a:spcPts val="0"/>
              </a:spcAft>
              <a:buClr>
                <a:srgbClr val="1BBFD1"/>
              </a:buClr>
              <a:buSzPts val="1800"/>
              <a:buFont typeface="Arial"/>
              <a:buChar char="•"/>
            </a:pPr>
            <a:r>
              <a:rPr lang="en-CA" sz="1800" dirty="0">
                <a:solidFill>
                  <a:schemeClr val="dk1"/>
                </a:solidFill>
                <a:latin typeface="Montserrat"/>
                <a:ea typeface="Montserrat"/>
                <a:cs typeface="Montserrat"/>
                <a:sym typeface="Montserrat"/>
              </a:rPr>
              <a:t>Create a new sheet in </a:t>
            </a:r>
            <a:r>
              <a:rPr lang="en-US" sz="1800" dirty="0">
                <a:solidFill>
                  <a:schemeClr val="dk1"/>
                </a:solidFill>
                <a:latin typeface="Montserrat"/>
                <a:ea typeface="Montserrat"/>
                <a:cs typeface="Montserrat"/>
                <a:sym typeface="Montserrat"/>
              </a:rPr>
              <a:t>Google Drive named “n8n summarizer” and containing two columns:</a:t>
            </a:r>
            <a:r>
              <a:rPr lang="en-CA" sz="1800" dirty="0">
                <a:solidFill>
                  <a:schemeClr val="dk1"/>
                </a:solidFill>
                <a:latin typeface="Montserrat"/>
                <a:ea typeface="Montserrat"/>
                <a:cs typeface="Montserrat"/>
                <a:sym typeface="Montserrat"/>
              </a:rPr>
              <a:t> “Input” and “Summary”.</a:t>
            </a:r>
            <a:r>
              <a:rPr lang="en-CA" sz="1800" b="0" i="0" u="none" strike="noStrike" cap="none" dirty="0">
                <a:solidFill>
                  <a:schemeClr val="dk1"/>
                </a:solidFill>
                <a:latin typeface="Montserrat"/>
                <a:ea typeface="Montserrat"/>
                <a:cs typeface="Montserrat"/>
                <a:sym typeface="Montserrat"/>
              </a:rPr>
              <a:t> Get a shareable link as shown belo</a:t>
            </a:r>
            <a:r>
              <a:rPr lang="en-CA" sz="1800" dirty="0">
                <a:solidFill>
                  <a:schemeClr val="dk1"/>
                </a:solidFill>
                <a:latin typeface="Montserrat"/>
                <a:ea typeface="Montserrat"/>
                <a:cs typeface="Montserrat"/>
                <a:sym typeface="Montserrat"/>
              </a:rPr>
              <a:t>w:</a:t>
            </a:r>
            <a:endParaRPr lang="en-CA" sz="1800" b="0" i="0" u="none" strike="noStrike" cap="none" dirty="0">
              <a:solidFill>
                <a:schemeClr val="dk1"/>
              </a:solidFill>
              <a:latin typeface="Montserrat"/>
              <a:ea typeface="Montserrat"/>
              <a:cs typeface="Montserrat"/>
              <a:sym typeface="Montserrat"/>
            </a:endParaRPr>
          </a:p>
          <a:p>
            <a:pPr marL="228600" marR="0" lvl="0" indent="-228600" algn="l" rtl="0">
              <a:lnSpc>
                <a:spcPct val="90000"/>
              </a:lnSpc>
              <a:spcBef>
                <a:spcPts val="1000"/>
              </a:spcBef>
              <a:spcAft>
                <a:spcPts val="0"/>
              </a:spcAft>
              <a:buClr>
                <a:srgbClr val="1BBFD1"/>
              </a:buClr>
              <a:buSzPts val="1800"/>
              <a:buFont typeface="Arial"/>
              <a:buChar char="•"/>
            </a:pPr>
            <a:r>
              <a:rPr lang="en-CA" sz="1800" b="0" i="0" u="none" strike="noStrike" cap="none" dirty="0">
                <a:solidFill>
                  <a:schemeClr val="dk1"/>
                </a:solidFill>
                <a:latin typeface="Montserrat"/>
                <a:ea typeface="Montserrat"/>
                <a:cs typeface="Montserrat"/>
                <a:sym typeface="Montserrat"/>
                <a:hlinkClick r:id="rId5"/>
              </a:rPr>
              <a:t>https://docs.google.com/spreadsheets/d/1ES9BcvIHjrpt5o5VNX7UYGMeUbEYAts0tiw5qTg9aLA/edit?usp=sharing</a:t>
            </a:r>
            <a:endParaRPr lang="en-CA" sz="1800" b="0" i="0" u="none" strike="noStrike" cap="none" dirty="0">
              <a:solidFill>
                <a:schemeClr val="dk1"/>
              </a:solidFill>
              <a:latin typeface="Montserrat"/>
              <a:ea typeface="Montserrat"/>
              <a:cs typeface="Montserrat"/>
              <a:sym typeface="Montserrat"/>
            </a:endParaRPr>
          </a:p>
          <a:p>
            <a:pPr marL="228600" marR="0" lvl="0" indent="-228600" algn="l" rtl="0">
              <a:lnSpc>
                <a:spcPct val="90000"/>
              </a:lnSpc>
              <a:spcBef>
                <a:spcPts val="1000"/>
              </a:spcBef>
              <a:spcAft>
                <a:spcPts val="0"/>
              </a:spcAft>
              <a:buClr>
                <a:srgbClr val="1BBFD1"/>
              </a:buClr>
              <a:buSzPts val="1800"/>
              <a:buFont typeface="Arial"/>
              <a:buChar char="•"/>
            </a:pPr>
            <a:endParaRPr sz="1800" b="0" i="0" u="none" strike="noStrike" cap="none" dirty="0">
              <a:solidFill>
                <a:schemeClr val="dk1"/>
              </a:solidFill>
              <a:latin typeface="Montserrat"/>
              <a:ea typeface="Montserrat"/>
              <a:cs typeface="Montserrat"/>
              <a:sym typeface="Montserrat"/>
            </a:endParaRPr>
          </a:p>
          <a:p>
            <a:pPr marL="914400" marR="0" lvl="0" indent="0" algn="l" rtl="0">
              <a:lnSpc>
                <a:spcPct val="90000"/>
              </a:lnSpc>
              <a:spcBef>
                <a:spcPts val="1000"/>
              </a:spcBef>
              <a:spcAft>
                <a:spcPts val="0"/>
              </a:spcAft>
              <a:buClr>
                <a:srgbClr val="000000"/>
              </a:buClr>
              <a:buSzPts val="1800"/>
              <a:buFont typeface="Arial"/>
              <a:buNone/>
            </a:pPr>
            <a:endParaRPr sz="1800" b="0" i="0" u="none" strike="noStrike" cap="none" dirty="0">
              <a:solidFill>
                <a:schemeClr val="dk1"/>
              </a:solidFill>
              <a:latin typeface="Montserrat"/>
              <a:ea typeface="Montserrat"/>
              <a:cs typeface="Montserrat"/>
              <a:sym typeface="Montserrat"/>
            </a:endParaRPr>
          </a:p>
        </p:txBody>
      </p:sp>
      <p:pic>
        <p:nvPicPr>
          <p:cNvPr id="3" name="Picture 2">
            <a:extLst>
              <a:ext uri="{FF2B5EF4-FFF2-40B4-BE49-F238E27FC236}">
                <a16:creationId xmlns:a16="http://schemas.microsoft.com/office/drawing/2014/main" id="{561658B6-A1E2-3315-616E-621D258AD920}"/>
              </a:ext>
            </a:extLst>
          </p:cNvPr>
          <p:cNvPicPr>
            <a:picLocks noChangeAspect="1"/>
          </p:cNvPicPr>
          <p:nvPr/>
        </p:nvPicPr>
        <p:blipFill>
          <a:blip r:embed="rId6"/>
          <a:stretch>
            <a:fillRect/>
          </a:stretch>
        </p:blipFill>
        <p:spPr>
          <a:xfrm>
            <a:off x="341755" y="2691428"/>
            <a:ext cx="5215957" cy="3050527"/>
          </a:xfrm>
          <a:prstGeom prst="rect">
            <a:avLst/>
          </a:prstGeom>
        </p:spPr>
      </p:pic>
      <p:pic>
        <p:nvPicPr>
          <p:cNvPr id="7" name="Picture 6">
            <a:extLst>
              <a:ext uri="{FF2B5EF4-FFF2-40B4-BE49-F238E27FC236}">
                <a16:creationId xmlns:a16="http://schemas.microsoft.com/office/drawing/2014/main" id="{CCCC91F5-70DF-28B5-AEED-C2AAD6BAD3D2}"/>
              </a:ext>
            </a:extLst>
          </p:cNvPr>
          <p:cNvPicPr>
            <a:picLocks noChangeAspect="1"/>
          </p:cNvPicPr>
          <p:nvPr/>
        </p:nvPicPr>
        <p:blipFill>
          <a:blip r:embed="rId7"/>
          <a:stretch>
            <a:fillRect/>
          </a:stretch>
        </p:blipFill>
        <p:spPr>
          <a:xfrm>
            <a:off x="5912624" y="2691428"/>
            <a:ext cx="5602296" cy="3131784"/>
          </a:xfrm>
          <a:prstGeom prst="rect">
            <a:avLst/>
          </a:prstGeom>
        </p:spPr>
      </p:pic>
    </p:spTree>
    <p:extLst>
      <p:ext uri="{BB962C8B-B14F-4D97-AF65-F5344CB8AC3E}">
        <p14:creationId xmlns:p14="http://schemas.microsoft.com/office/powerpoint/2010/main" val="11670210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5">
          <a:extLst>
            <a:ext uri="{FF2B5EF4-FFF2-40B4-BE49-F238E27FC236}">
              <a16:creationId xmlns:a16="http://schemas.microsoft.com/office/drawing/2014/main" id="{2B265E95-CDF7-F3FA-56E7-C6B11D4DB752}"/>
            </a:ext>
          </a:extLst>
        </p:cNvPr>
        <p:cNvGrpSpPr/>
        <p:nvPr/>
      </p:nvGrpSpPr>
      <p:grpSpPr>
        <a:xfrm>
          <a:off x="0" y="0"/>
          <a:ext cx="0" cy="0"/>
          <a:chOff x="0" y="0"/>
          <a:chExt cx="0" cy="0"/>
        </a:xfrm>
      </p:grpSpPr>
      <p:pic>
        <p:nvPicPr>
          <p:cNvPr id="126" name="Google Shape;126;p6">
            <a:extLst>
              <a:ext uri="{FF2B5EF4-FFF2-40B4-BE49-F238E27FC236}">
                <a16:creationId xmlns:a16="http://schemas.microsoft.com/office/drawing/2014/main" id="{C935579A-5AE2-F4E6-05D8-F9B01A3EB1B0}"/>
              </a:ext>
            </a:extLst>
          </p:cNvPr>
          <p:cNvPicPr preferRelativeResize="0"/>
          <p:nvPr/>
        </p:nvPicPr>
        <p:blipFill rotWithShape="1">
          <a:blip r:embed="rId3">
            <a:alphaModFix/>
          </a:blip>
          <a:srcRect/>
          <a:stretch/>
        </p:blipFill>
        <p:spPr>
          <a:xfrm>
            <a:off x="-16386" y="0"/>
            <a:ext cx="12224773" cy="6857999"/>
          </a:xfrm>
          <a:prstGeom prst="rect">
            <a:avLst/>
          </a:prstGeom>
          <a:noFill/>
          <a:ln>
            <a:noFill/>
          </a:ln>
        </p:spPr>
      </p:pic>
      <p:pic>
        <p:nvPicPr>
          <p:cNvPr id="127" name="Google Shape;127;p6">
            <a:extLst>
              <a:ext uri="{FF2B5EF4-FFF2-40B4-BE49-F238E27FC236}">
                <a16:creationId xmlns:a16="http://schemas.microsoft.com/office/drawing/2014/main" id="{9496311A-E2A3-E7BF-E997-3477810F42CA}"/>
              </a:ext>
            </a:extLst>
          </p:cNvPr>
          <p:cNvPicPr preferRelativeResize="0"/>
          <p:nvPr/>
        </p:nvPicPr>
        <p:blipFill rotWithShape="1">
          <a:blip r:embed="rId4">
            <a:alphaModFix/>
          </a:blip>
          <a:srcRect l="2731" t="18967" r="5593" b="23672"/>
          <a:stretch/>
        </p:blipFill>
        <p:spPr>
          <a:xfrm>
            <a:off x="9428854" y="90489"/>
            <a:ext cx="2763146" cy="477788"/>
          </a:xfrm>
          <a:prstGeom prst="rect">
            <a:avLst/>
          </a:prstGeom>
          <a:noFill/>
          <a:ln>
            <a:noFill/>
          </a:ln>
        </p:spPr>
      </p:pic>
      <p:sp>
        <p:nvSpPr>
          <p:cNvPr id="128" name="Google Shape;128;p6">
            <a:extLst>
              <a:ext uri="{FF2B5EF4-FFF2-40B4-BE49-F238E27FC236}">
                <a16:creationId xmlns:a16="http://schemas.microsoft.com/office/drawing/2014/main" id="{877EBC4D-0294-DB41-0280-78BCCA4CFDDE}"/>
              </a:ext>
            </a:extLst>
          </p:cNvPr>
          <p:cNvSpPr/>
          <p:nvPr/>
        </p:nvSpPr>
        <p:spPr>
          <a:xfrm>
            <a:off x="154722" y="90489"/>
            <a:ext cx="982749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CA" sz="2400">
                <a:solidFill>
                  <a:schemeClr val="lt1"/>
                </a:solidFill>
                <a:latin typeface="Montserrat"/>
                <a:ea typeface="Montserrat"/>
                <a:cs typeface="Montserrat"/>
                <a:sym typeface="Montserrat"/>
              </a:rPr>
              <a:t>Send Results to Google Sheets</a:t>
            </a:r>
            <a:endParaRPr sz="1400" b="0" i="0" u="none" strike="noStrike" cap="none">
              <a:solidFill>
                <a:srgbClr val="000000"/>
              </a:solidFill>
              <a:latin typeface="Arial"/>
              <a:ea typeface="Arial"/>
              <a:cs typeface="Arial"/>
              <a:sym typeface="Arial"/>
            </a:endParaRPr>
          </a:p>
        </p:txBody>
      </p:sp>
      <p:sp>
        <p:nvSpPr>
          <p:cNvPr id="129" name="Google Shape;129;p6">
            <a:extLst>
              <a:ext uri="{FF2B5EF4-FFF2-40B4-BE49-F238E27FC236}">
                <a16:creationId xmlns:a16="http://schemas.microsoft.com/office/drawing/2014/main" id="{F671D714-DD1E-723A-7FE9-CD24D135FA3B}"/>
              </a:ext>
            </a:extLst>
          </p:cNvPr>
          <p:cNvSpPr txBox="1"/>
          <p:nvPr/>
        </p:nvSpPr>
        <p:spPr>
          <a:xfrm rot="5400000">
            <a:off x="9505627" y="3291463"/>
            <a:ext cx="510614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chemeClr val="accent3"/>
                </a:solidFill>
                <a:latin typeface="Calibri"/>
                <a:ea typeface="Calibri"/>
                <a:cs typeface="Calibri"/>
                <a:sym typeface="Calibri"/>
              </a:rPr>
              <a:t>© All rights reserved for Dr. Ryan Ahmed @Stemplicity Inc. </a:t>
            </a:r>
            <a:endParaRPr sz="1400" b="0" i="0" u="none" strike="noStrike" cap="none">
              <a:solidFill>
                <a:srgbClr val="000000"/>
              </a:solidFill>
              <a:latin typeface="Arial"/>
              <a:ea typeface="Arial"/>
              <a:cs typeface="Arial"/>
              <a:sym typeface="Arial"/>
            </a:endParaRPr>
          </a:p>
        </p:txBody>
      </p:sp>
      <p:sp>
        <p:nvSpPr>
          <p:cNvPr id="130" name="Google Shape;130;p6">
            <a:extLst>
              <a:ext uri="{FF2B5EF4-FFF2-40B4-BE49-F238E27FC236}">
                <a16:creationId xmlns:a16="http://schemas.microsoft.com/office/drawing/2014/main" id="{1A739469-FB63-9B55-6E04-184B001D8724}"/>
              </a:ext>
            </a:extLst>
          </p:cNvPr>
          <p:cNvSpPr txBox="1"/>
          <p:nvPr/>
        </p:nvSpPr>
        <p:spPr>
          <a:xfrm>
            <a:off x="293300" y="892000"/>
            <a:ext cx="7194900" cy="2985300"/>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1000"/>
              </a:spcBef>
              <a:spcAft>
                <a:spcPts val="0"/>
              </a:spcAft>
              <a:buClr>
                <a:srgbClr val="1BBFD1"/>
              </a:buClr>
              <a:buSzPts val="1800"/>
              <a:buFont typeface="Arial"/>
              <a:buChar char="•"/>
            </a:pPr>
            <a:r>
              <a:rPr lang="en-CA" sz="1800" dirty="0">
                <a:solidFill>
                  <a:schemeClr val="dk1"/>
                </a:solidFill>
                <a:latin typeface="Montserrat"/>
                <a:ea typeface="Montserrat"/>
                <a:cs typeface="Montserrat"/>
                <a:sym typeface="Montserrat"/>
              </a:rPr>
              <a:t>New Node</a:t>
            </a:r>
            <a:r>
              <a:rPr lang="en-CA" sz="1800" b="0" i="0" u="none" strike="noStrike" cap="none" dirty="0">
                <a:solidFill>
                  <a:schemeClr val="dk1"/>
                </a:solidFill>
                <a:latin typeface="Montserrat"/>
                <a:ea typeface="Montserrat"/>
                <a:cs typeface="Montserrat"/>
                <a:sym typeface="Montserrat"/>
              </a:rPr>
              <a:t>:</a:t>
            </a:r>
            <a:endParaRPr sz="1800" b="0" i="0" u="none" strike="noStrike" cap="none" dirty="0">
              <a:solidFill>
                <a:schemeClr val="dk1"/>
              </a:solidFill>
              <a:latin typeface="Montserrat"/>
              <a:ea typeface="Montserrat"/>
              <a:cs typeface="Montserrat"/>
              <a:sym typeface="Montserrat"/>
            </a:endParaRPr>
          </a:p>
          <a:p>
            <a:pPr marL="914400" marR="0" lvl="1" indent="-342900" algn="l" rtl="0">
              <a:lnSpc>
                <a:spcPct val="90000"/>
              </a:lnSpc>
              <a:spcBef>
                <a:spcPts val="1000"/>
              </a:spcBef>
              <a:spcAft>
                <a:spcPts val="0"/>
              </a:spcAft>
              <a:buClr>
                <a:srgbClr val="1BBFD1"/>
              </a:buClr>
              <a:buSzPts val="1800"/>
              <a:buFont typeface="Montserrat"/>
              <a:buChar char="○"/>
            </a:pPr>
            <a:r>
              <a:rPr lang="en-CA" sz="1800" dirty="0">
                <a:solidFill>
                  <a:schemeClr val="dk1"/>
                </a:solidFill>
                <a:latin typeface="Montserrat"/>
                <a:ea typeface="Montserrat"/>
                <a:cs typeface="Montserrat"/>
                <a:sym typeface="Montserrat"/>
              </a:rPr>
              <a:t>Google Sheets → Add Row</a:t>
            </a:r>
            <a:endParaRPr sz="1800" b="0" i="0" u="none" strike="noStrike" cap="none" dirty="0">
              <a:solidFill>
                <a:srgbClr val="188038"/>
              </a:solidFill>
              <a:latin typeface="Montserrat"/>
              <a:ea typeface="Montserrat"/>
              <a:cs typeface="Montserrat"/>
              <a:sym typeface="Montserrat"/>
            </a:endParaRPr>
          </a:p>
          <a:p>
            <a:pPr marL="914400" marR="0" lvl="1" indent="-342900" algn="l" rtl="0">
              <a:lnSpc>
                <a:spcPct val="90000"/>
              </a:lnSpc>
              <a:spcBef>
                <a:spcPts val="1000"/>
              </a:spcBef>
              <a:spcAft>
                <a:spcPts val="0"/>
              </a:spcAft>
              <a:buClr>
                <a:srgbClr val="1BBFD1"/>
              </a:buClr>
              <a:buSzPts val="1800"/>
              <a:buFont typeface="Montserrat"/>
              <a:buChar char="○"/>
            </a:pPr>
            <a:r>
              <a:rPr lang="en-CA" sz="1800" dirty="0">
                <a:solidFill>
                  <a:schemeClr val="dk1"/>
                </a:solidFill>
                <a:latin typeface="Montserrat"/>
                <a:ea typeface="Montserrat"/>
                <a:cs typeface="Montserrat"/>
                <a:sym typeface="Montserrat"/>
              </a:rPr>
              <a:t>Chat → Summarizer Agent → AI →  Google Sheets</a:t>
            </a:r>
            <a:endParaRPr sz="1800" dirty="0">
              <a:solidFill>
                <a:schemeClr val="dk1"/>
              </a:solidFill>
              <a:latin typeface="Montserrat"/>
              <a:ea typeface="Montserrat"/>
              <a:cs typeface="Montserrat"/>
              <a:sym typeface="Montserrat"/>
            </a:endParaRPr>
          </a:p>
          <a:p>
            <a:pPr marL="914400" marR="0" lvl="1" indent="-342900" algn="l" rtl="0">
              <a:lnSpc>
                <a:spcPct val="90000"/>
              </a:lnSpc>
              <a:spcBef>
                <a:spcPts val="1000"/>
              </a:spcBef>
              <a:spcAft>
                <a:spcPts val="0"/>
              </a:spcAft>
              <a:buClr>
                <a:srgbClr val="1BBFD1"/>
              </a:buClr>
              <a:buSzPts val="1800"/>
              <a:buFont typeface="Montserrat"/>
              <a:buChar char="○"/>
            </a:pPr>
            <a:r>
              <a:rPr lang="en-CA" sz="1800" dirty="0">
                <a:solidFill>
                  <a:schemeClr val="dk1"/>
                </a:solidFill>
                <a:latin typeface="Montserrat"/>
                <a:ea typeface="Montserrat"/>
                <a:cs typeface="Montserrat"/>
                <a:sym typeface="Montserrat"/>
              </a:rPr>
              <a:t>Create sheet with two columns Input and Summary</a:t>
            </a:r>
            <a:endParaRPr sz="1800" dirty="0">
              <a:solidFill>
                <a:schemeClr val="dk1"/>
              </a:solidFill>
              <a:latin typeface="Montserrat"/>
              <a:ea typeface="Montserrat"/>
              <a:cs typeface="Montserrat"/>
              <a:sym typeface="Montserrat"/>
            </a:endParaRPr>
          </a:p>
          <a:p>
            <a:pPr marL="914400" marR="0" lvl="0" indent="0" algn="l" rtl="0">
              <a:lnSpc>
                <a:spcPct val="90000"/>
              </a:lnSpc>
              <a:spcBef>
                <a:spcPts val="1000"/>
              </a:spcBef>
              <a:spcAft>
                <a:spcPts val="0"/>
              </a:spcAft>
              <a:buNone/>
            </a:pPr>
            <a:endParaRPr sz="1800" b="0" i="0" u="none" strike="noStrike" cap="none" dirty="0">
              <a:solidFill>
                <a:schemeClr val="dk1"/>
              </a:solidFill>
              <a:latin typeface="Montserrat"/>
              <a:ea typeface="Montserrat"/>
              <a:cs typeface="Montserrat"/>
              <a:sym typeface="Montserrat"/>
            </a:endParaRPr>
          </a:p>
          <a:p>
            <a:pPr marL="914400" marR="0" lvl="0" indent="0" algn="l" rtl="0">
              <a:lnSpc>
                <a:spcPct val="90000"/>
              </a:lnSpc>
              <a:spcBef>
                <a:spcPts val="1000"/>
              </a:spcBef>
              <a:spcAft>
                <a:spcPts val="0"/>
              </a:spcAft>
              <a:buClr>
                <a:srgbClr val="000000"/>
              </a:buClr>
              <a:buSzPts val="1800"/>
              <a:buFont typeface="Arial"/>
              <a:buNone/>
            </a:pPr>
            <a:endParaRPr sz="1800" b="0" i="0" u="none" strike="noStrike" cap="none" dirty="0">
              <a:solidFill>
                <a:schemeClr val="dk1"/>
              </a:solidFill>
              <a:latin typeface="Montserrat"/>
              <a:ea typeface="Montserrat"/>
              <a:cs typeface="Montserrat"/>
              <a:sym typeface="Montserrat"/>
            </a:endParaRPr>
          </a:p>
        </p:txBody>
      </p:sp>
      <p:pic>
        <p:nvPicPr>
          <p:cNvPr id="131" name="Google Shape;131;p6" title="Screenshot 2025-05-09 at 4.26.19 PM.png">
            <a:extLst>
              <a:ext uri="{FF2B5EF4-FFF2-40B4-BE49-F238E27FC236}">
                <a16:creationId xmlns:a16="http://schemas.microsoft.com/office/drawing/2014/main" id="{A2C69766-E3E0-8046-A627-CEF03C65B90A}"/>
              </a:ext>
            </a:extLst>
          </p:cNvPr>
          <p:cNvPicPr preferRelativeResize="0"/>
          <p:nvPr/>
        </p:nvPicPr>
        <p:blipFill>
          <a:blip r:embed="rId5">
            <a:alphaModFix/>
          </a:blip>
          <a:stretch>
            <a:fillRect/>
          </a:stretch>
        </p:blipFill>
        <p:spPr>
          <a:xfrm>
            <a:off x="972845" y="2923510"/>
            <a:ext cx="6011635" cy="2736275"/>
          </a:xfrm>
          <a:prstGeom prst="rect">
            <a:avLst/>
          </a:prstGeom>
          <a:noFill/>
          <a:ln>
            <a:noFill/>
          </a:ln>
        </p:spPr>
      </p:pic>
      <p:pic>
        <p:nvPicPr>
          <p:cNvPr id="132" name="Google Shape;132;p6" title="Screenshot 2025-05-09 at 4.26.43 PM.png">
            <a:extLst>
              <a:ext uri="{FF2B5EF4-FFF2-40B4-BE49-F238E27FC236}">
                <a16:creationId xmlns:a16="http://schemas.microsoft.com/office/drawing/2014/main" id="{9716E5C6-3925-C8BD-3E3F-FC34CE5231BA}"/>
              </a:ext>
            </a:extLst>
          </p:cNvPr>
          <p:cNvPicPr preferRelativeResize="0"/>
          <p:nvPr/>
        </p:nvPicPr>
        <p:blipFill>
          <a:blip r:embed="rId6">
            <a:alphaModFix/>
          </a:blip>
          <a:stretch>
            <a:fillRect/>
          </a:stretch>
        </p:blipFill>
        <p:spPr>
          <a:xfrm>
            <a:off x="7826585" y="1042159"/>
            <a:ext cx="3718194" cy="5106125"/>
          </a:xfrm>
          <a:prstGeom prst="rect">
            <a:avLst/>
          </a:prstGeom>
          <a:noFill/>
          <a:ln>
            <a:noFill/>
          </a:ln>
        </p:spPr>
      </p:pic>
    </p:spTree>
    <p:extLst>
      <p:ext uri="{BB962C8B-B14F-4D97-AF65-F5344CB8AC3E}">
        <p14:creationId xmlns:p14="http://schemas.microsoft.com/office/powerpoint/2010/main" val="20901678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6">
          <a:extLst>
            <a:ext uri="{FF2B5EF4-FFF2-40B4-BE49-F238E27FC236}">
              <a16:creationId xmlns:a16="http://schemas.microsoft.com/office/drawing/2014/main" id="{6DC460E4-A560-2008-FAEB-D48DF3ECB14E}"/>
            </a:ext>
          </a:extLst>
        </p:cNvPr>
        <p:cNvGrpSpPr/>
        <p:nvPr/>
      </p:nvGrpSpPr>
      <p:grpSpPr>
        <a:xfrm>
          <a:off x="0" y="0"/>
          <a:ext cx="0" cy="0"/>
          <a:chOff x="0" y="0"/>
          <a:chExt cx="0" cy="0"/>
        </a:xfrm>
      </p:grpSpPr>
      <p:pic>
        <p:nvPicPr>
          <p:cNvPr id="137" name="Google Shape;137;g3544fac4121_1_23">
            <a:extLst>
              <a:ext uri="{FF2B5EF4-FFF2-40B4-BE49-F238E27FC236}">
                <a16:creationId xmlns:a16="http://schemas.microsoft.com/office/drawing/2014/main" id="{334972D0-51A0-08A4-6A52-69831F0BCACD}"/>
              </a:ext>
            </a:extLst>
          </p:cNvPr>
          <p:cNvPicPr preferRelativeResize="0"/>
          <p:nvPr/>
        </p:nvPicPr>
        <p:blipFill rotWithShape="1">
          <a:blip r:embed="rId3">
            <a:alphaModFix/>
          </a:blip>
          <a:srcRect/>
          <a:stretch/>
        </p:blipFill>
        <p:spPr>
          <a:xfrm>
            <a:off x="-16386" y="0"/>
            <a:ext cx="12224773" cy="6857999"/>
          </a:xfrm>
          <a:prstGeom prst="rect">
            <a:avLst/>
          </a:prstGeom>
          <a:noFill/>
          <a:ln>
            <a:noFill/>
          </a:ln>
        </p:spPr>
      </p:pic>
      <p:pic>
        <p:nvPicPr>
          <p:cNvPr id="138" name="Google Shape;138;g3544fac4121_1_23">
            <a:extLst>
              <a:ext uri="{FF2B5EF4-FFF2-40B4-BE49-F238E27FC236}">
                <a16:creationId xmlns:a16="http://schemas.microsoft.com/office/drawing/2014/main" id="{719FA514-423C-C808-3CD0-50F609B942BA}"/>
              </a:ext>
            </a:extLst>
          </p:cNvPr>
          <p:cNvPicPr preferRelativeResize="0"/>
          <p:nvPr/>
        </p:nvPicPr>
        <p:blipFill rotWithShape="1">
          <a:blip r:embed="rId4">
            <a:alphaModFix/>
          </a:blip>
          <a:srcRect l="2731" t="18969" r="5592" b="23667"/>
          <a:stretch/>
        </p:blipFill>
        <p:spPr>
          <a:xfrm>
            <a:off x="9428854" y="90489"/>
            <a:ext cx="2763145" cy="477788"/>
          </a:xfrm>
          <a:prstGeom prst="rect">
            <a:avLst/>
          </a:prstGeom>
          <a:noFill/>
          <a:ln>
            <a:noFill/>
          </a:ln>
        </p:spPr>
      </p:pic>
      <p:sp>
        <p:nvSpPr>
          <p:cNvPr id="139" name="Google Shape;139;g3544fac4121_1_23">
            <a:extLst>
              <a:ext uri="{FF2B5EF4-FFF2-40B4-BE49-F238E27FC236}">
                <a16:creationId xmlns:a16="http://schemas.microsoft.com/office/drawing/2014/main" id="{35F844A4-37B0-5A78-E4E9-037E42AF0724}"/>
              </a:ext>
            </a:extLst>
          </p:cNvPr>
          <p:cNvSpPr/>
          <p:nvPr/>
        </p:nvSpPr>
        <p:spPr>
          <a:xfrm>
            <a:off x="154722" y="90489"/>
            <a:ext cx="98274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CA" sz="2400" dirty="0">
                <a:solidFill>
                  <a:schemeClr val="lt1"/>
                </a:solidFill>
                <a:latin typeface="Montserrat"/>
                <a:ea typeface="Montserrat"/>
                <a:cs typeface="Montserrat"/>
                <a:sym typeface="Montserrat"/>
              </a:rPr>
              <a:t>Let’s test it with another input</a:t>
            </a:r>
            <a:endParaRPr sz="1400" b="0" i="0" u="none" strike="noStrike" cap="none" dirty="0">
              <a:solidFill>
                <a:srgbClr val="000000"/>
              </a:solidFill>
              <a:latin typeface="Arial"/>
              <a:ea typeface="Arial"/>
              <a:cs typeface="Arial"/>
              <a:sym typeface="Arial"/>
            </a:endParaRPr>
          </a:p>
        </p:txBody>
      </p:sp>
      <p:sp>
        <p:nvSpPr>
          <p:cNvPr id="140" name="Google Shape;140;g3544fac4121_1_23">
            <a:extLst>
              <a:ext uri="{FF2B5EF4-FFF2-40B4-BE49-F238E27FC236}">
                <a16:creationId xmlns:a16="http://schemas.microsoft.com/office/drawing/2014/main" id="{0BF221B2-A8AB-C8D2-299F-1E3F47B7F307}"/>
              </a:ext>
            </a:extLst>
          </p:cNvPr>
          <p:cNvSpPr txBox="1"/>
          <p:nvPr/>
        </p:nvSpPr>
        <p:spPr>
          <a:xfrm rot="5400000">
            <a:off x="9505625" y="3291320"/>
            <a:ext cx="51060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chemeClr val="accent3"/>
                </a:solidFill>
                <a:latin typeface="Calibri"/>
                <a:ea typeface="Calibri"/>
                <a:cs typeface="Calibri"/>
                <a:sym typeface="Calibri"/>
              </a:rPr>
              <a:t>© All rights reserved for Dr. Ryan Ahmed @Stemplicity Inc. </a:t>
            </a:r>
            <a:endParaRPr sz="1400" b="0" i="0" u="none" strike="noStrike" cap="none">
              <a:solidFill>
                <a:srgbClr val="000000"/>
              </a:solidFill>
              <a:latin typeface="Arial"/>
              <a:ea typeface="Arial"/>
              <a:cs typeface="Arial"/>
              <a:sym typeface="Arial"/>
            </a:endParaRPr>
          </a:p>
        </p:txBody>
      </p:sp>
      <p:sp>
        <p:nvSpPr>
          <p:cNvPr id="5" name="TextBox 4">
            <a:extLst>
              <a:ext uri="{FF2B5EF4-FFF2-40B4-BE49-F238E27FC236}">
                <a16:creationId xmlns:a16="http://schemas.microsoft.com/office/drawing/2014/main" id="{2E892895-0E31-3E07-3FAF-871B46A1779B}"/>
              </a:ext>
            </a:extLst>
          </p:cNvPr>
          <p:cNvSpPr txBox="1"/>
          <p:nvPr/>
        </p:nvSpPr>
        <p:spPr>
          <a:xfrm>
            <a:off x="1053253" y="785707"/>
            <a:ext cx="7975600" cy="5776453"/>
          </a:xfrm>
          <a:prstGeom prst="rect">
            <a:avLst/>
          </a:prstGeom>
          <a:noFill/>
        </p:spPr>
        <p:txBody>
          <a:bodyPr wrap="square">
            <a:spAutoFit/>
          </a:bodyPr>
          <a:lstStyle/>
          <a:p>
            <a:pPr>
              <a:lnSpc>
                <a:spcPct val="115000"/>
              </a:lnSpc>
              <a:spcAft>
                <a:spcPts val="800"/>
              </a:spcAft>
              <a:buNone/>
            </a:pPr>
            <a:r>
              <a:rPr lang="en-CA" sz="1050" kern="100" dirty="0">
                <a:effectLst/>
                <a:latin typeface="Montserrat" panose="00000500000000000000" pitchFamily="2" charset="0"/>
                <a:ea typeface="Aptos" panose="020B0004020202020204" pitchFamily="34" charset="0"/>
                <a:cs typeface="Times New Roman" panose="02020603050405020304" pitchFamily="18" charset="0"/>
              </a:rPr>
              <a:t>The Dow Jones Industrial Average</a:t>
            </a:r>
          </a:p>
          <a:p>
            <a:pPr>
              <a:lnSpc>
                <a:spcPct val="115000"/>
              </a:lnSpc>
              <a:spcAft>
                <a:spcPts val="800"/>
              </a:spcAft>
              <a:buNone/>
            </a:pPr>
            <a:r>
              <a:rPr lang="en-CA" sz="1050" kern="100" dirty="0">
                <a:effectLst/>
                <a:latin typeface="Montserrat" panose="00000500000000000000" pitchFamily="2" charset="0"/>
                <a:ea typeface="Aptos" panose="020B0004020202020204" pitchFamily="34" charset="0"/>
                <a:cs typeface="Times New Roman" panose="02020603050405020304" pitchFamily="18" charset="0"/>
              </a:rPr>
              <a:t> slipped on Friday as investors awaited much-anticipated trade talks between U.S. and Chinese officials this weekend.</a:t>
            </a:r>
          </a:p>
          <a:p>
            <a:pPr>
              <a:lnSpc>
                <a:spcPct val="115000"/>
              </a:lnSpc>
              <a:spcAft>
                <a:spcPts val="800"/>
              </a:spcAft>
              <a:buNone/>
            </a:pPr>
            <a:r>
              <a:rPr lang="en-CA" sz="1050" kern="100" dirty="0">
                <a:effectLst/>
                <a:latin typeface="Montserrat" panose="00000500000000000000" pitchFamily="2" charset="0"/>
                <a:ea typeface="Aptos" panose="020B0004020202020204" pitchFamily="34" charset="0"/>
                <a:cs typeface="Times New Roman" panose="02020603050405020304" pitchFamily="18" charset="0"/>
              </a:rPr>
              <a:t>The S&amp;P 500</a:t>
            </a:r>
          </a:p>
          <a:p>
            <a:pPr>
              <a:lnSpc>
                <a:spcPct val="115000"/>
              </a:lnSpc>
              <a:spcAft>
                <a:spcPts val="800"/>
              </a:spcAft>
              <a:buNone/>
            </a:pPr>
            <a:r>
              <a:rPr lang="en-CA" sz="1050" kern="100" dirty="0">
                <a:effectLst/>
                <a:latin typeface="Montserrat" panose="00000500000000000000" pitchFamily="2" charset="0"/>
                <a:ea typeface="Aptos" panose="020B0004020202020204" pitchFamily="34" charset="0"/>
                <a:cs typeface="Times New Roman" panose="02020603050405020304" pitchFamily="18" charset="0"/>
              </a:rPr>
              <a:t> inched down 0.07%, closing at 5,659.91. The Nasdaq Composite</a:t>
            </a:r>
          </a:p>
          <a:p>
            <a:pPr>
              <a:lnSpc>
                <a:spcPct val="115000"/>
              </a:lnSpc>
              <a:spcAft>
                <a:spcPts val="800"/>
              </a:spcAft>
              <a:buNone/>
            </a:pPr>
            <a:r>
              <a:rPr lang="en-CA" sz="1050" kern="100" dirty="0">
                <a:effectLst/>
                <a:latin typeface="Montserrat" panose="00000500000000000000" pitchFamily="2" charset="0"/>
                <a:ea typeface="Aptos" panose="020B0004020202020204" pitchFamily="34" charset="0"/>
                <a:cs typeface="Times New Roman" panose="02020603050405020304" pitchFamily="18" charset="0"/>
              </a:rPr>
              <a:t> ended the session little changed, ending at 17,928.92. The 30-stock Dow lost 119.07 points, or 0.29%, and settled at 41,249.38.</a:t>
            </a:r>
          </a:p>
          <a:p>
            <a:pPr>
              <a:lnSpc>
                <a:spcPct val="115000"/>
              </a:lnSpc>
              <a:spcAft>
                <a:spcPts val="800"/>
              </a:spcAft>
              <a:buNone/>
            </a:pPr>
            <a:r>
              <a:rPr lang="en-CA" sz="1050" kern="100" dirty="0">
                <a:effectLst/>
                <a:latin typeface="Montserrat" panose="00000500000000000000" pitchFamily="2" charset="0"/>
                <a:ea typeface="Aptos" panose="020B0004020202020204" pitchFamily="34" charset="0"/>
                <a:cs typeface="Times New Roman" panose="02020603050405020304" pitchFamily="18" charset="0"/>
              </a:rPr>
              <a:t>Week to date, the S&amp;P 500 slid about 0.5%, while the Nasdaq dropped roughly 0.3%. The Dow fell almost 0.2% in the period.</a:t>
            </a:r>
          </a:p>
          <a:p>
            <a:pPr>
              <a:lnSpc>
                <a:spcPct val="115000"/>
              </a:lnSpc>
              <a:spcAft>
                <a:spcPts val="800"/>
              </a:spcAft>
              <a:buNone/>
            </a:pPr>
            <a:r>
              <a:rPr lang="en-CA" sz="1050" kern="100" dirty="0">
                <a:effectLst/>
                <a:latin typeface="Montserrat" panose="00000500000000000000" pitchFamily="2" charset="0"/>
                <a:ea typeface="Aptos" panose="020B0004020202020204" pitchFamily="34" charset="0"/>
                <a:cs typeface="Times New Roman" panose="02020603050405020304" pitchFamily="18" charset="0"/>
              </a:rPr>
              <a:t>The talks between U.S. and Chinese officials follow the U.S. and United Kingdom reaching a preliminary trade deal. Investors hope this will lead to more agreements being reached quickly. That said, a 10% tariff rate on the U.K. appears to be the baseline for the globe.</a:t>
            </a:r>
          </a:p>
          <a:p>
            <a:pPr>
              <a:lnSpc>
                <a:spcPct val="115000"/>
              </a:lnSpc>
              <a:spcAft>
                <a:spcPts val="800"/>
              </a:spcAft>
              <a:buNone/>
            </a:pPr>
            <a:r>
              <a:rPr lang="en-CA" sz="1050" kern="100" dirty="0">
                <a:effectLst/>
                <a:latin typeface="Montserrat" panose="00000500000000000000" pitchFamily="2" charset="0"/>
                <a:ea typeface="Aptos" panose="020B0004020202020204" pitchFamily="34" charset="0"/>
                <a:cs typeface="Times New Roman" panose="02020603050405020304" pitchFamily="18" charset="0"/>
              </a:rPr>
              <a:t>“Many Trade Deals in the hopper, all good (GREAT!) ones!,” said Trump on Truth Social, a day after announcing a preliminary trade agreement with the U.K., which marked the first deal between the U.S. and a global trading partner since Trump’s “reciprocal” tariff announcement in early April.</a:t>
            </a:r>
          </a:p>
          <a:p>
            <a:pPr>
              <a:lnSpc>
                <a:spcPct val="115000"/>
              </a:lnSpc>
              <a:spcAft>
                <a:spcPts val="800"/>
              </a:spcAft>
              <a:buNone/>
            </a:pPr>
            <a:r>
              <a:rPr lang="en-CA" sz="1050" kern="100" dirty="0">
                <a:effectLst/>
                <a:latin typeface="Montserrat" panose="00000500000000000000" pitchFamily="2" charset="0"/>
                <a:ea typeface="Aptos" panose="020B0004020202020204" pitchFamily="34" charset="0"/>
                <a:cs typeface="Times New Roman" panose="02020603050405020304" pitchFamily="18" charset="0"/>
              </a:rPr>
              <a:t>The president also wrote on Truth Social that an “80% Tariff on China seems right” ahead of talks led by Treasury Secretary Scott Bessent with China counterparts in Switzerland this weekend.</a:t>
            </a:r>
          </a:p>
          <a:p>
            <a:pPr>
              <a:lnSpc>
                <a:spcPct val="115000"/>
              </a:lnSpc>
              <a:spcAft>
                <a:spcPts val="800"/>
              </a:spcAft>
              <a:buNone/>
            </a:pPr>
            <a:r>
              <a:rPr lang="en-CA" sz="1050" kern="100" dirty="0">
                <a:effectLst/>
                <a:latin typeface="Montserrat" panose="00000500000000000000" pitchFamily="2" charset="0"/>
                <a:ea typeface="Aptos" panose="020B0004020202020204" pitchFamily="34" charset="0"/>
                <a:cs typeface="Times New Roman" panose="02020603050405020304" pitchFamily="18" charset="0"/>
              </a:rPr>
              <a:t>While this is a de-escalation somewhat from the current 145% tariff on China, it’s still higher than many expected where the administration would go to jumpstart talks. Bloomberg News had reported earlier that the rate could be lowered below 60% as soon as this week. It was also unclear if the president is talking about a long-term tariff rate on China or a temporary one during negotiations.</a:t>
            </a:r>
          </a:p>
          <a:p>
            <a:pPr>
              <a:lnSpc>
                <a:spcPct val="115000"/>
              </a:lnSpc>
              <a:spcAft>
                <a:spcPts val="800"/>
              </a:spcAft>
            </a:pPr>
            <a:r>
              <a:rPr lang="en-CA" sz="1050" kern="100" dirty="0">
                <a:effectLst/>
                <a:latin typeface="Montserrat" panose="00000500000000000000" pitchFamily="2" charset="0"/>
                <a:ea typeface="Aptos" panose="020B0004020202020204" pitchFamily="34" charset="0"/>
                <a:cs typeface="Times New Roman" panose="02020603050405020304" pitchFamily="18" charset="0"/>
              </a:rPr>
              <a:t>“Progress this week was encouraging, but we remain in the ebbs and flows of the news cycle, which is causing market reactions. We are likely in a sideways period of volatility until we begin to get tangible (calculable) outcomes,” said Mark Hackett, chief market strategist at Nationwide.</a:t>
            </a:r>
          </a:p>
        </p:txBody>
      </p:sp>
    </p:spTree>
    <p:extLst>
      <p:ext uri="{BB962C8B-B14F-4D97-AF65-F5344CB8AC3E}">
        <p14:creationId xmlns:p14="http://schemas.microsoft.com/office/powerpoint/2010/main" val="3461866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2152B026-8B1E-7167-A9FE-26AFE14B7A3A}"/>
            </a:ext>
          </a:extLst>
        </p:cNvPr>
        <p:cNvGrpSpPr/>
        <p:nvPr/>
      </p:nvGrpSpPr>
      <p:grpSpPr>
        <a:xfrm>
          <a:off x="0" y="0"/>
          <a:ext cx="0" cy="0"/>
          <a:chOff x="0" y="0"/>
          <a:chExt cx="0" cy="0"/>
        </a:xfrm>
      </p:grpSpPr>
      <p:pic>
        <p:nvPicPr>
          <p:cNvPr id="95" name="Google Shape;95;p2">
            <a:extLst>
              <a:ext uri="{FF2B5EF4-FFF2-40B4-BE49-F238E27FC236}">
                <a16:creationId xmlns:a16="http://schemas.microsoft.com/office/drawing/2014/main" id="{5FAEA03F-9A6D-663D-6AA0-28125D3A91AD}"/>
              </a:ext>
            </a:extLst>
          </p:cNvPr>
          <p:cNvPicPr preferRelativeResize="0"/>
          <p:nvPr/>
        </p:nvPicPr>
        <p:blipFill rotWithShape="1">
          <a:blip r:embed="rId3">
            <a:alphaModFix/>
          </a:blip>
          <a:srcRect/>
          <a:stretch/>
        </p:blipFill>
        <p:spPr>
          <a:xfrm>
            <a:off x="3202" y="0"/>
            <a:ext cx="12224773" cy="6857999"/>
          </a:xfrm>
          <a:prstGeom prst="rect">
            <a:avLst/>
          </a:prstGeom>
          <a:noFill/>
          <a:ln>
            <a:noFill/>
          </a:ln>
        </p:spPr>
      </p:pic>
      <p:pic>
        <p:nvPicPr>
          <p:cNvPr id="96" name="Google Shape;96;p2">
            <a:extLst>
              <a:ext uri="{FF2B5EF4-FFF2-40B4-BE49-F238E27FC236}">
                <a16:creationId xmlns:a16="http://schemas.microsoft.com/office/drawing/2014/main" id="{D022F9BE-44B6-A139-DA3C-360A1509333E}"/>
              </a:ext>
            </a:extLst>
          </p:cNvPr>
          <p:cNvPicPr preferRelativeResize="0"/>
          <p:nvPr/>
        </p:nvPicPr>
        <p:blipFill rotWithShape="1">
          <a:blip r:embed="rId4">
            <a:alphaModFix/>
          </a:blip>
          <a:srcRect l="2731" t="18967" r="5593" b="23672"/>
          <a:stretch/>
        </p:blipFill>
        <p:spPr>
          <a:xfrm>
            <a:off x="9428854" y="90489"/>
            <a:ext cx="2763146" cy="477788"/>
          </a:xfrm>
          <a:prstGeom prst="rect">
            <a:avLst/>
          </a:prstGeom>
          <a:noFill/>
          <a:ln>
            <a:noFill/>
          </a:ln>
        </p:spPr>
      </p:pic>
      <p:sp>
        <p:nvSpPr>
          <p:cNvPr id="97" name="Google Shape;97;p2">
            <a:extLst>
              <a:ext uri="{FF2B5EF4-FFF2-40B4-BE49-F238E27FC236}">
                <a16:creationId xmlns:a16="http://schemas.microsoft.com/office/drawing/2014/main" id="{D6A519FC-E224-C801-A4EA-E1DDB83D86CB}"/>
              </a:ext>
            </a:extLst>
          </p:cNvPr>
          <p:cNvSpPr/>
          <p:nvPr/>
        </p:nvSpPr>
        <p:spPr>
          <a:xfrm>
            <a:off x="154722" y="90489"/>
            <a:ext cx="982749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CA" sz="2400" dirty="0">
                <a:solidFill>
                  <a:schemeClr val="lt1"/>
                </a:solidFill>
                <a:latin typeface="Montserrat"/>
                <a:ea typeface="Montserrat"/>
                <a:cs typeface="Montserrat"/>
                <a:sym typeface="Montserrat"/>
              </a:rPr>
              <a:t>What does a typical n8n workflow look like?</a:t>
            </a:r>
            <a:endParaRPr sz="1400" b="0" i="0" u="none" strike="noStrike" cap="none" dirty="0">
              <a:solidFill>
                <a:srgbClr val="000000"/>
              </a:solidFill>
              <a:latin typeface="Arial"/>
              <a:ea typeface="Arial"/>
              <a:cs typeface="Arial"/>
              <a:sym typeface="Arial"/>
            </a:endParaRPr>
          </a:p>
        </p:txBody>
      </p:sp>
      <p:sp>
        <p:nvSpPr>
          <p:cNvPr id="98" name="Google Shape;98;p2">
            <a:extLst>
              <a:ext uri="{FF2B5EF4-FFF2-40B4-BE49-F238E27FC236}">
                <a16:creationId xmlns:a16="http://schemas.microsoft.com/office/drawing/2014/main" id="{0538B2AA-E37D-9840-CF67-110CDB70EB7E}"/>
              </a:ext>
            </a:extLst>
          </p:cNvPr>
          <p:cNvSpPr txBox="1"/>
          <p:nvPr/>
        </p:nvSpPr>
        <p:spPr>
          <a:xfrm rot="5400000">
            <a:off x="9505627" y="3291463"/>
            <a:ext cx="510614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chemeClr val="accent3"/>
                </a:solidFill>
                <a:latin typeface="Calibri"/>
                <a:ea typeface="Calibri"/>
                <a:cs typeface="Calibri"/>
                <a:sym typeface="Calibri"/>
              </a:rPr>
              <a:t>© All rights reserved for Dr. Ryan Ahmed @Stemplicity Inc. </a:t>
            </a:r>
            <a:endParaRPr sz="1400" b="0" i="0" u="none" strike="noStrike" cap="none">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79547A2C-E1C1-3C8E-DBFC-855C99EC4CF7}"/>
              </a:ext>
            </a:extLst>
          </p:cNvPr>
          <p:cNvPicPr>
            <a:picLocks noChangeAspect="1"/>
          </p:cNvPicPr>
          <p:nvPr/>
        </p:nvPicPr>
        <p:blipFill>
          <a:blip r:embed="rId5"/>
          <a:stretch>
            <a:fillRect/>
          </a:stretch>
        </p:blipFill>
        <p:spPr>
          <a:xfrm>
            <a:off x="292531" y="1230942"/>
            <a:ext cx="5397068" cy="3430550"/>
          </a:xfrm>
          <a:prstGeom prst="rect">
            <a:avLst/>
          </a:prstGeom>
        </p:spPr>
      </p:pic>
      <p:pic>
        <p:nvPicPr>
          <p:cNvPr id="2" name="Picture 1">
            <a:extLst>
              <a:ext uri="{FF2B5EF4-FFF2-40B4-BE49-F238E27FC236}">
                <a16:creationId xmlns:a16="http://schemas.microsoft.com/office/drawing/2014/main" id="{120A9BFB-8BDF-3518-D15C-8337827E7C07}"/>
              </a:ext>
            </a:extLst>
          </p:cNvPr>
          <p:cNvPicPr>
            <a:picLocks noChangeAspect="1"/>
          </p:cNvPicPr>
          <p:nvPr/>
        </p:nvPicPr>
        <p:blipFill>
          <a:blip r:embed="rId6"/>
          <a:srcRect l="27052" t="15248" r="37635" b="55782"/>
          <a:stretch/>
        </p:blipFill>
        <p:spPr>
          <a:xfrm>
            <a:off x="6096000" y="1602325"/>
            <a:ext cx="5678590" cy="2618693"/>
          </a:xfrm>
          <a:prstGeom prst="rect">
            <a:avLst/>
          </a:prstGeom>
        </p:spPr>
      </p:pic>
    </p:spTree>
    <p:extLst>
      <p:ext uri="{BB962C8B-B14F-4D97-AF65-F5344CB8AC3E}">
        <p14:creationId xmlns:p14="http://schemas.microsoft.com/office/powerpoint/2010/main" val="23347086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g3544fac4121_1_23"/>
          <p:cNvPicPr preferRelativeResize="0"/>
          <p:nvPr/>
        </p:nvPicPr>
        <p:blipFill rotWithShape="1">
          <a:blip r:embed="rId3">
            <a:alphaModFix/>
          </a:blip>
          <a:srcRect/>
          <a:stretch/>
        </p:blipFill>
        <p:spPr>
          <a:xfrm>
            <a:off x="-16386" y="0"/>
            <a:ext cx="12224773" cy="6857999"/>
          </a:xfrm>
          <a:prstGeom prst="rect">
            <a:avLst/>
          </a:prstGeom>
          <a:noFill/>
          <a:ln>
            <a:noFill/>
          </a:ln>
        </p:spPr>
      </p:pic>
      <p:pic>
        <p:nvPicPr>
          <p:cNvPr id="138" name="Google Shape;138;g3544fac4121_1_23"/>
          <p:cNvPicPr preferRelativeResize="0"/>
          <p:nvPr/>
        </p:nvPicPr>
        <p:blipFill rotWithShape="1">
          <a:blip r:embed="rId4">
            <a:alphaModFix/>
          </a:blip>
          <a:srcRect l="2731" t="18969" r="5592" b="23667"/>
          <a:stretch/>
        </p:blipFill>
        <p:spPr>
          <a:xfrm>
            <a:off x="9428854" y="90489"/>
            <a:ext cx="2763145" cy="477788"/>
          </a:xfrm>
          <a:prstGeom prst="rect">
            <a:avLst/>
          </a:prstGeom>
          <a:noFill/>
          <a:ln>
            <a:noFill/>
          </a:ln>
        </p:spPr>
      </p:pic>
      <p:sp>
        <p:nvSpPr>
          <p:cNvPr id="139" name="Google Shape;139;g3544fac4121_1_23"/>
          <p:cNvSpPr/>
          <p:nvPr/>
        </p:nvSpPr>
        <p:spPr>
          <a:xfrm>
            <a:off x="154722" y="90489"/>
            <a:ext cx="98274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CA" sz="2400" dirty="0">
                <a:solidFill>
                  <a:schemeClr val="lt1"/>
                </a:solidFill>
                <a:latin typeface="Montserrat"/>
                <a:ea typeface="Montserrat"/>
                <a:cs typeface="Montserrat"/>
                <a:sym typeface="Montserrat"/>
              </a:rPr>
              <a:t>Updated Google Sheet</a:t>
            </a:r>
            <a:endParaRPr sz="1400" b="0" i="0" u="none" strike="noStrike" cap="none" dirty="0">
              <a:solidFill>
                <a:srgbClr val="000000"/>
              </a:solidFill>
              <a:latin typeface="Arial"/>
              <a:ea typeface="Arial"/>
              <a:cs typeface="Arial"/>
              <a:sym typeface="Arial"/>
            </a:endParaRPr>
          </a:p>
        </p:txBody>
      </p:sp>
      <p:sp>
        <p:nvSpPr>
          <p:cNvPr id="140" name="Google Shape;140;g3544fac4121_1_23"/>
          <p:cNvSpPr txBox="1"/>
          <p:nvPr/>
        </p:nvSpPr>
        <p:spPr>
          <a:xfrm rot="5400000">
            <a:off x="9505625" y="3291320"/>
            <a:ext cx="51060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chemeClr val="accent3"/>
                </a:solidFill>
                <a:latin typeface="Calibri"/>
                <a:ea typeface="Calibri"/>
                <a:cs typeface="Calibri"/>
                <a:sym typeface="Calibri"/>
              </a:rPr>
              <a:t>© All rights reserved for Dr. Ryan Ahmed @Stemplicity Inc. </a:t>
            </a:r>
            <a:endParaRPr sz="1400" b="0" i="0" u="none" strike="noStrike" cap="none">
              <a:solidFill>
                <a:srgbClr val="000000"/>
              </a:solidFill>
              <a:latin typeface="Arial"/>
              <a:ea typeface="Arial"/>
              <a:cs typeface="Arial"/>
              <a:sym typeface="Arial"/>
            </a:endParaRPr>
          </a:p>
        </p:txBody>
      </p:sp>
      <p:pic>
        <p:nvPicPr>
          <p:cNvPr id="7" name="Picture 6">
            <a:extLst>
              <a:ext uri="{FF2B5EF4-FFF2-40B4-BE49-F238E27FC236}">
                <a16:creationId xmlns:a16="http://schemas.microsoft.com/office/drawing/2014/main" id="{B8C7B4D1-03BB-1601-1806-5F62FAE9B3D9}"/>
              </a:ext>
            </a:extLst>
          </p:cNvPr>
          <p:cNvPicPr>
            <a:picLocks noChangeAspect="1"/>
          </p:cNvPicPr>
          <p:nvPr/>
        </p:nvPicPr>
        <p:blipFill>
          <a:blip r:embed="rId5"/>
          <a:stretch>
            <a:fillRect/>
          </a:stretch>
        </p:blipFill>
        <p:spPr>
          <a:xfrm>
            <a:off x="1235751" y="1011460"/>
            <a:ext cx="9401388" cy="525803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6">
          <a:extLst>
            <a:ext uri="{FF2B5EF4-FFF2-40B4-BE49-F238E27FC236}">
              <a16:creationId xmlns:a16="http://schemas.microsoft.com/office/drawing/2014/main" id="{77F12498-0132-A381-FECF-05B5414DD28D}"/>
            </a:ext>
          </a:extLst>
        </p:cNvPr>
        <p:cNvGrpSpPr/>
        <p:nvPr/>
      </p:nvGrpSpPr>
      <p:grpSpPr>
        <a:xfrm>
          <a:off x="0" y="0"/>
          <a:ext cx="0" cy="0"/>
          <a:chOff x="0" y="0"/>
          <a:chExt cx="0" cy="0"/>
        </a:xfrm>
      </p:grpSpPr>
      <p:pic>
        <p:nvPicPr>
          <p:cNvPr id="137" name="Google Shape;137;g3544fac4121_1_23">
            <a:extLst>
              <a:ext uri="{FF2B5EF4-FFF2-40B4-BE49-F238E27FC236}">
                <a16:creationId xmlns:a16="http://schemas.microsoft.com/office/drawing/2014/main" id="{E79A6CBE-2C9E-3509-6192-3B6308196413}"/>
              </a:ext>
            </a:extLst>
          </p:cNvPr>
          <p:cNvPicPr preferRelativeResize="0"/>
          <p:nvPr/>
        </p:nvPicPr>
        <p:blipFill rotWithShape="1">
          <a:blip r:embed="rId3">
            <a:alphaModFix/>
          </a:blip>
          <a:srcRect/>
          <a:stretch/>
        </p:blipFill>
        <p:spPr>
          <a:xfrm>
            <a:off x="-16386" y="0"/>
            <a:ext cx="12224773" cy="6857999"/>
          </a:xfrm>
          <a:prstGeom prst="rect">
            <a:avLst/>
          </a:prstGeom>
          <a:noFill/>
          <a:ln>
            <a:noFill/>
          </a:ln>
        </p:spPr>
      </p:pic>
      <p:pic>
        <p:nvPicPr>
          <p:cNvPr id="138" name="Google Shape;138;g3544fac4121_1_23">
            <a:extLst>
              <a:ext uri="{FF2B5EF4-FFF2-40B4-BE49-F238E27FC236}">
                <a16:creationId xmlns:a16="http://schemas.microsoft.com/office/drawing/2014/main" id="{D79BBF3E-FE89-23F0-D2FA-EE68EE67182B}"/>
              </a:ext>
            </a:extLst>
          </p:cNvPr>
          <p:cNvPicPr preferRelativeResize="0"/>
          <p:nvPr/>
        </p:nvPicPr>
        <p:blipFill rotWithShape="1">
          <a:blip r:embed="rId4">
            <a:alphaModFix/>
          </a:blip>
          <a:srcRect l="2731" t="18969" r="5592" b="23667"/>
          <a:stretch/>
        </p:blipFill>
        <p:spPr>
          <a:xfrm>
            <a:off x="9428854" y="90489"/>
            <a:ext cx="2763145" cy="477788"/>
          </a:xfrm>
          <a:prstGeom prst="rect">
            <a:avLst/>
          </a:prstGeom>
          <a:noFill/>
          <a:ln>
            <a:noFill/>
          </a:ln>
        </p:spPr>
      </p:pic>
      <p:sp>
        <p:nvSpPr>
          <p:cNvPr id="139" name="Google Shape;139;g3544fac4121_1_23">
            <a:extLst>
              <a:ext uri="{FF2B5EF4-FFF2-40B4-BE49-F238E27FC236}">
                <a16:creationId xmlns:a16="http://schemas.microsoft.com/office/drawing/2014/main" id="{83185A20-3F0F-D68A-F61B-72A7D3B65BA6}"/>
              </a:ext>
            </a:extLst>
          </p:cNvPr>
          <p:cNvSpPr/>
          <p:nvPr/>
        </p:nvSpPr>
        <p:spPr>
          <a:xfrm>
            <a:off x="154722" y="90489"/>
            <a:ext cx="98274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CA" sz="2400" dirty="0">
                <a:solidFill>
                  <a:schemeClr val="lt1"/>
                </a:solidFill>
                <a:latin typeface="Montserrat"/>
                <a:ea typeface="Montserrat"/>
                <a:cs typeface="Montserrat"/>
                <a:sym typeface="Montserrat"/>
              </a:rPr>
              <a:t>Check Out Credentials &amp; Executions</a:t>
            </a:r>
            <a:endParaRPr sz="1400" b="0" i="0" u="none" strike="noStrike" cap="none" dirty="0">
              <a:solidFill>
                <a:srgbClr val="000000"/>
              </a:solidFill>
              <a:latin typeface="Arial"/>
              <a:ea typeface="Arial"/>
              <a:cs typeface="Arial"/>
              <a:sym typeface="Arial"/>
            </a:endParaRPr>
          </a:p>
        </p:txBody>
      </p:sp>
      <p:sp>
        <p:nvSpPr>
          <p:cNvPr id="140" name="Google Shape;140;g3544fac4121_1_23">
            <a:extLst>
              <a:ext uri="{FF2B5EF4-FFF2-40B4-BE49-F238E27FC236}">
                <a16:creationId xmlns:a16="http://schemas.microsoft.com/office/drawing/2014/main" id="{4B8125C9-5240-345C-E6F5-9EDD06F9C832}"/>
              </a:ext>
            </a:extLst>
          </p:cNvPr>
          <p:cNvSpPr txBox="1"/>
          <p:nvPr/>
        </p:nvSpPr>
        <p:spPr>
          <a:xfrm rot="5400000">
            <a:off x="9505625" y="3291320"/>
            <a:ext cx="51060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chemeClr val="accent3"/>
                </a:solidFill>
                <a:latin typeface="Calibri"/>
                <a:ea typeface="Calibri"/>
                <a:cs typeface="Calibri"/>
                <a:sym typeface="Calibri"/>
              </a:rPr>
              <a:t>© All rights reserved for Dr. Ryan Ahmed @Stemplicity Inc. </a:t>
            </a:r>
            <a:endParaRPr sz="1400" b="0" i="0" u="none" strike="noStrike" cap="none">
              <a:solidFill>
                <a:srgbClr val="000000"/>
              </a:solidFill>
              <a:latin typeface="Arial"/>
              <a:ea typeface="Arial"/>
              <a:cs typeface="Arial"/>
              <a:sym typeface="Arial"/>
            </a:endParaRPr>
          </a:p>
        </p:txBody>
      </p:sp>
      <p:pic>
        <p:nvPicPr>
          <p:cNvPr id="9" name="Picture 8">
            <a:extLst>
              <a:ext uri="{FF2B5EF4-FFF2-40B4-BE49-F238E27FC236}">
                <a16:creationId xmlns:a16="http://schemas.microsoft.com/office/drawing/2014/main" id="{F54AFCE8-F46C-FC15-48F5-2F209E11A66D}"/>
              </a:ext>
            </a:extLst>
          </p:cNvPr>
          <p:cNvPicPr>
            <a:picLocks noChangeAspect="1"/>
          </p:cNvPicPr>
          <p:nvPr/>
        </p:nvPicPr>
        <p:blipFill>
          <a:blip r:embed="rId5"/>
          <a:stretch>
            <a:fillRect/>
          </a:stretch>
        </p:blipFill>
        <p:spPr>
          <a:xfrm>
            <a:off x="154722" y="1029663"/>
            <a:ext cx="6773333" cy="2944000"/>
          </a:xfrm>
          <a:prstGeom prst="rect">
            <a:avLst/>
          </a:prstGeom>
        </p:spPr>
      </p:pic>
      <p:pic>
        <p:nvPicPr>
          <p:cNvPr id="3" name="Picture 2">
            <a:extLst>
              <a:ext uri="{FF2B5EF4-FFF2-40B4-BE49-F238E27FC236}">
                <a16:creationId xmlns:a16="http://schemas.microsoft.com/office/drawing/2014/main" id="{45C2A782-ABC1-B17C-748C-7AC969D6BEB3}"/>
              </a:ext>
            </a:extLst>
          </p:cNvPr>
          <p:cNvPicPr>
            <a:picLocks noChangeAspect="1"/>
          </p:cNvPicPr>
          <p:nvPr/>
        </p:nvPicPr>
        <p:blipFill>
          <a:blip r:embed="rId6"/>
          <a:stretch>
            <a:fillRect/>
          </a:stretch>
        </p:blipFill>
        <p:spPr>
          <a:xfrm>
            <a:off x="2221653" y="3040936"/>
            <a:ext cx="8588587" cy="3171029"/>
          </a:xfrm>
          <a:prstGeom prst="rect">
            <a:avLst/>
          </a:prstGeom>
        </p:spPr>
      </p:pic>
    </p:spTree>
    <p:extLst>
      <p:ext uri="{BB962C8B-B14F-4D97-AF65-F5344CB8AC3E}">
        <p14:creationId xmlns:p14="http://schemas.microsoft.com/office/powerpoint/2010/main" val="10702140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7">
          <a:extLst>
            <a:ext uri="{FF2B5EF4-FFF2-40B4-BE49-F238E27FC236}">
              <a16:creationId xmlns:a16="http://schemas.microsoft.com/office/drawing/2014/main" id="{2021CBCC-E8AE-D997-3A54-D8032B0AB681}"/>
            </a:ext>
          </a:extLst>
        </p:cNvPr>
        <p:cNvGrpSpPr/>
        <p:nvPr/>
      </p:nvGrpSpPr>
      <p:grpSpPr>
        <a:xfrm>
          <a:off x="0" y="0"/>
          <a:ext cx="0" cy="0"/>
          <a:chOff x="0" y="0"/>
          <a:chExt cx="0" cy="0"/>
        </a:xfrm>
      </p:grpSpPr>
      <p:pic>
        <p:nvPicPr>
          <p:cNvPr id="88" name="Google Shape;88;p1">
            <a:extLst>
              <a:ext uri="{FF2B5EF4-FFF2-40B4-BE49-F238E27FC236}">
                <a16:creationId xmlns:a16="http://schemas.microsoft.com/office/drawing/2014/main" id="{6DCB9342-9F85-7292-82C4-8ED823CF6584}"/>
              </a:ext>
            </a:extLst>
          </p:cNvPr>
          <p:cNvPicPr preferRelativeResize="0"/>
          <p:nvPr/>
        </p:nvPicPr>
        <p:blipFill rotWithShape="1">
          <a:blip r:embed="rId3">
            <a:alphaModFix/>
          </a:blip>
          <a:srcRect/>
          <a:stretch/>
        </p:blipFill>
        <p:spPr>
          <a:xfrm>
            <a:off x="-6382" y="-1"/>
            <a:ext cx="12198382" cy="6858001"/>
          </a:xfrm>
          <a:prstGeom prst="rect">
            <a:avLst/>
          </a:prstGeom>
          <a:noFill/>
          <a:ln>
            <a:noFill/>
          </a:ln>
        </p:spPr>
      </p:pic>
      <p:sp>
        <p:nvSpPr>
          <p:cNvPr id="89" name="Google Shape;89;p1">
            <a:extLst>
              <a:ext uri="{FF2B5EF4-FFF2-40B4-BE49-F238E27FC236}">
                <a16:creationId xmlns:a16="http://schemas.microsoft.com/office/drawing/2014/main" id="{F6C3BFC1-7F8F-812E-0806-5C54F9512D25}"/>
              </a:ext>
            </a:extLst>
          </p:cNvPr>
          <p:cNvSpPr/>
          <p:nvPr/>
        </p:nvSpPr>
        <p:spPr>
          <a:xfrm>
            <a:off x="134842" y="521528"/>
            <a:ext cx="4741958" cy="10771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CA" sz="3200" b="1" dirty="0">
                <a:solidFill>
                  <a:schemeClr val="lt1"/>
                </a:solidFill>
                <a:latin typeface="Montserrat"/>
                <a:ea typeface="Montserrat"/>
                <a:cs typeface="Montserrat"/>
                <a:sym typeface="Montserrat"/>
              </a:rPr>
              <a:t>PRACTICE OPORTUNITY</a:t>
            </a:r>
            <a:endParaRPr sz="3200" b="1" i="0" u="none" strike="noStrike" cap="none" dirty="0">
              <a:solidFill>
                <a:schemeClr val="lt1"/>
              </a:solidFill>
              <a:latin typeface="Montserrat"/>
              <a:ea typeface="Montserrat"/>
              <a:cs typeface="Montserrat"/>
              <a:sym typeface="Montserrat"/>
            </a:endParaRPr>
          </a:p>
        </p:txBody>
      </p:sp>
      <p:pic>
        <p:nvPicPr>
          <p:cNvPr id="90" name="Google Shape;90;p1">
            <a:extLst>
              <a:ext uri="{FF2B5EF4-FFF2-40B4-BE49-F238E27FC236}">
                <a16:creationId xmlns:a16="http://schemas.microsoft.com/office/drawing/2014/main" id="{E4C272EF-CD53-5EB4-CB50-BD5AD1C18561}"/>
              </a:ext>
            </a:extLst>
          </p:cNvPr>
          <p:cNvPicPr preferRelativeResize="0"/>
          <p:nvPr/>
        </p:nvPicPr>
        <p:blipFill rotWithShape="1">
          <a:blip r:embed="rId4">
            <a:alphaModFix/>
          </a:blip>
          <a:srcRect/>
          <a:stretch/>
        </p:blipFill>
        <p:spPr>
          <a:xfrm>
            <a:off x="134842" y="5586363"/>
            <a:ext cx="3856133" cy="1065672"/>
          </a:xfrm>
          <a:prstGeom prst="rect">
            <a:avLst/>
          </a:prstGeom>
          <a:noFill/>
          <a:ln>
            <a:noFill/>
          </a:ln>
        </p:spPr>
      </p:pic>
    </p:spTree>
    <p:extLst>
      <p:ext uri="{BB962C8B-B14F-4D97-AF65-F5344CB8AC3E}">
        <p14:creationId xmlns:p14="http://schemas.microsoft.com/office/powerpoint/2010/main" val="28316193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A3621335-9354-6F8A-27B5-558D517A03EB}"/>
            </a:ext>
          </a:extLst>
        </p:cNvPr>
        <p:cNvGrpSpPr/>
        <p:nvPr/>
      </p:nvGrpSpPr>
      <p:grpSpPr>
        <a:xfrm>
          <a:off x="0" y="0"/>
          <a:ext cx="0" cy="0"/>
          <a:chOff x="0" y="0"/>
          <a:chExt cx="0" cy="0"/>
        </a:xfrm>
      </p:grpSpPr>
      <p:pic>
        <p:nvPicPr>
          <p:cNvPr id="107" name="Google Shape;107;p5">
            <a:extLst>
              <a:ext uri="{FF2B5EF4-FFF2-40B4-BE49-F238E27FC236}">
                <a16:creationId xmlns:a16="http://schemas.microsoft.com/office/drawing/2014/main" id="{33859093-1712-7D9E-7D84-ED5F92D52FDA}"/>
              </a:ext>
            </a:extLst>
          </p:cNvPr>
          <p:cNvPicPr preferRelativeResize="0"/>
          <p:nvPr/>
        </p:nvPicPr>
        <p:blipFill rotWithShape="1">
          <a:blip r:embed="rId3">
            <a:alphaModFix/>
          </a:blip>
          <a:srcRect/>
          <a:stretch/>
        </p:blipFill>
        <p:spPr>
          <a:xfrm>
            <a:off x="3202" y="0"/>
            <a:ext cx="12224773" cy="6857999"/>
          </a:xfrm>
          <a:prstGeom prst="rect">
            <a:avLst/>
          </a:prstGeom>
          <a:noFill/>
          <a:ln>
            <a:noFill/>
          </a:ln>
        </p:spPr>
      </p:pic>
      <p:pic>
        <p:nvPicPr>
          <p:cNvPr id="108" name="Google Shape;108;p5">
            <a:extLst>
              <a:ext uri="{FF2B5EF4-FFF2-40B4-BE49-F238E27FC236}">
                <a16:creationId xmlns:a16="http://schemas.microsoft.com/office/drawing/2014/main" id="{14E0D4E5-D32B-8590-CD1F-4682C7884025}"/>
              </a:ext>
            </a:extLst>
          </p:cNvPr>
          <p:cNvPicPr preferRelativeResize="0"/>
          <p:nvPr/>
        </p:nvPicPr>
        <p:blipFill rotWithShape="1">
          <a:blip r:embed="rId4">
            <a:alphaModFix/>
          </a:blip>
          <a:srcRect l="2731" t="18967" r="5593" b="23672"/>
          <a:stretch/>
        </p:blipFill>
        <p:spPr>
          <a:xfrm>
            <a:off x="9428854" y="90489"/>
            <a:ext cx="2763146" cy="477788"/>
          </a:xfrm>
          <a:prstGeom prst="rect">
            <a:avLst/>
          </a:prstGeom>
          <a:noFill/>
          <a:ln>
            <a:noFill/>
          </a:ln>
        </p:spPr>
      </p:pic>
      <p:sp>
        <p:nvSpPr>
          <p:cNvPr id="109" name="Google Shape;109;p5">
            <a:extLst>
              <a:ext uri="{FF2B5EF4-FFF2-40B4-BE49-F238E27FC236}">
                <a16:creationId xmlns:a16="http://schemas.microsoft.com/office/drawing/2014/main" id="{035864FE-C83B-3C3C-C16E-48405D88F29F}"/>
              </a:ext>
            </a:extLst>
          </p:cNvPr>
          <p:cNvSpPr/>
          <p:nvPr/>
        </p:nvSpPr>
        <p:spPr>
          <a:xfrm>
            <a:off x="154722" y="90489"/>
            <a:ext cx="982749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CA" sz="2400" b="0" i="0" u="none" strike="noStrike" cap="none" dirty="0">
                <a:solidFill>
                  <a:schemeClr val="lt1"/>
                </a:solidFill>
                <a:latin typeface="Montserrat"/>
                <a:sym typeface="Montserrat"/>
              </a:rPr>
              <a:t>Practice Opportunity</a:t>
            </a:r>
            <a:endParaRPr lang="en-CA" sz="1400" b="0" i="0" u="none" strike="noStrike" cap="none" dirty="0">
              <a:solidFill>
                <a:srgbClr val="000000"/>
              </a:solidFill>
              <a:latin typeface="Arial"/>
              <a:ea typeface="Arial"/>
              <a:cs typeface="Arial"/>
              <a:sym typeface="Arial"/>
            </a:endParaRPr>
          </a:p>
        </p:txBody>
      </p:sp>
      <p:sp>
        <p:nvSpPr>
          <p:cNvPr id="110" name="Google Shape;110;p5">
            <a:extLst>
              <a:ext uri="{FF2B5EF4-FFF2-40B4-BE49-F238E27FC236}">
                <a16:creationId xmlns:a16="http://schemas.microsoft.com/office/drawing/2014/main" id="{7077C212-F6A5-9393-0B2D-A5B33A40798C}"/>
              </a:ext>
            </a:extLst>
          </p:cNvPr>
          <p:cNvSpPr txBox="1"/>
          <p:nvPr/>
        </p:nvSpPr>
        <p:spPr>
          <a:xfrm rot="5400000">
            <a:off x="9505627" y="3291463"/>
            <a:ext cx="510614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chemeClr val="accent3"/>
                </a:solidFill>
                <a:latin typeface="Calibri"/>
                <a:ea typeface="Calibri"/>
                <a:cs typeface="Calibri"/>
                <a:sym typeface="Calibri"/>
              </a:rPr>
              <a:t>© All rights reserved for Dr. Ryan Ahmed @Stemplicity Inc. </a:t>
            </a:r>
            <a:endParaRPr sz="1400" b="0" i="0" u="none" strike="noStrike" cap="none">
              <a:solidFill>
                <a:srgbClr val="000000"/>
              </a:solidFill>
              <a:latin typeface="Arial"/>
              <a:ea typeface="Arial"/>
              <a:cs typeface="Arial"/>
              <a:sym typeface="Arial"/>
            </a:endParaRPr>
          </a:p>
        </p:txBody>
      </p:sp>
      <p:sp>
        <p:nvSpPr>
          <p:cNvPr id="7" name="Google Shape;111;p5">
            <a:extLst>
              <a:ext uri="{FF2B5EF4-FFF2-40B4-BE49-F238E27FC236}">
                <a16:creationId xmlns:a16="http://schemas.microsoft.com/office/drawing/2014/main" id="{5A08595B-178F-3A11-19F3-28106E32B743}"/>
              </a:ext>
            </a:extLst>
          </p:cNvPr>
          <p:cNvSpPr txBox="1"/>
          <p:nvPr/>
        </p:nvSpPr>
        <p:spPr>
          <a:xfrm>
            <a:off x="269075" y="907673"/>
            <a:ext cx="8238232" cy="5106138"/>
          </a:xfrm>
          <a:prstGeom prst="rect">
            <a:avLst/>
          </a:prstGeom>
          <a:noFill/>
          <a:ln>
            <a:noFill/>
          </a:ln>
        </p:spPr>
        <p:txBody>
          <a:bodyPr spcFirstLastPara="1" wrap="square" lIns="91425" tIns="45700" rIns="91425" bIns="45700" anchor="t" anchorCtr="0">
            <a:normAutofit lnSpcReduction="10000"/>
          </a:bodyPr>
          <a:lstStyle/>
          <a:p>
            <a:r>
              <a:rPr lang="en-US" sz="1800" dirty="0">
                <a:latin typeface="Montserrat" panose="00000500000000000000" pitchFamily="2" charset="0"/>
              </a:rPr>
              <a:t>Using n8n, complete the following tasks:</a:t>
            </a:r>
          </a:p>
          <a:p>
            <a:pPr marL="285750" lvl="1" indent="-285750">
              <a:buFont typeface="Arial" panose="020B0604020202020204" pitchFamily="34" charset="0"/>
              <a:buChar char="•"/>
            </a:pPr>
            <a:r>
              <a:rPr lang="en-US" sz="1800" dirty="0">
                <a:latin typeface="Montserrat" panose="00000500000000000000" pitchFamily="2" charset="0"/>
              </a:rPr>
              <a:t>Develop an Agentic Workflow in n8n that can take Python code from the user, convert it into C and then write the Python Code and C Code in a new Google Sheet.</a:t>
            </a:r>
          </a:p>
          <a:p>
            <a:pPr marL="285750" lvl="1" indent="-285750">
              <a:buFont typeface="Arial" panose="020B0604020202020204" pitchFamily="34" charset="0"/>
              <a:buChar char="•"/>
            </a:pPr>
            <a:r>
              <a:rPr lang="en-US" sz="1800" dirty="0">
                <a:latin typeface="Montserrat" panose="00000500000000000000" pitchFamily="2" charset="0"/>
              </a:rPr>
              <a:t>Create a new Google Sheet named “Programming Language Translation” and include two columns: “Python”, “C” </a:t>
            </a:r>
          </a:p>
          <a:p>
            <a:pPr marL="285750" lvl="1" indent="-285750">
              <a:buFont typeface="Arial" panose="020B0604020202020204" pitchFamily="34" charset="0"/>
              <a:buChar char="•"/>
            </a:pPr>
            <a:r>
              <a:rPr lang="en-US" sz="1800" dirty="0">
                <a:latin typeface="Montserrat" panose="00000500000000000000" pitchFamily="2" charset="0"/>
              </a:rPr>
              <a:t>Test the workflow with the following code:</a:t>
            </a:r>
          </a:p>
          <a:p>
            <a:pPr marL="285750" lvl="1" indent="-285750">
              <a:buFont typeface="Arial" panose="020B0604020202020204" pitchFamily="34" charset="0"/>
              <a:buChar char="•"/>
            </a:pPr>
            <a:endParaRPr lang="en-US" sz="1800" dirty="0">
              <a:latin typeface="Montserrat" panose="00000500000000000000" pitchFamily="2" charset="0"/>
            </a:endParaRPr>
          </a:p>
          <a:p>
            <a:pPr lvl="1"/>
            <a:r>
              <a:rPr lang="en-US" sz="1800" dirty="0">
                <a:latin typeface="Montserrat" panose="00000500000000000000" pitchFamily="2" charset="0"/>
              </a:rPr>
              <a:t>def </a:t>
            </a:r>
            <a:r>
              <a:rPr lang="en-US" sz="1800" dirty="0" err="1">
                <a:latin typeface="Montserrat" panose="00000500000000000000" pitchFamily="2" charset="0"/>
              </a:rPr>
              <a:t>add_numbers</a:t>
            </a:r>
            <a:r>
              <a:rPr lang="en-US" sz="1800" dirty="0">
                <a:latin typeface="Montserrat" panose="00000500000000000000" pitchFamily="2" charset="0"/>
              </a:rPr>
              <a:t>(a, b):</a:t>
            </a:r>
          </a:p>
          <a:p>
            <a:pPr lvl="1"/>
            <a:r>
              <a:rPr lang="en-US" sz="1800" dirty="0">
                <a:latin typeface="Montserrat" panose="00000500000000000000" pitchFamily="2" charset="0"/>
              </a:rPr>
              <a:t>    return a + b</a:t>
            </a:r>
          </a:p>
          <a:p>
            <a:pPr lvl="1"/>
            <a:endParaRPr lang="en-US" sz="1800" dirty="0">
              <a:latin typeface="Montserrat" panose="00000500000000000000" pitchFamily="2" charset="0"/>
            </a:endParaRPr>
          </a:p>
          <a:p>
            <a:pPr lvl="1"/>
            <a:r>
              <a:rPr lang="en-US" sz="1800" dirty="0">
                <a:latin typeface="Montserrat" panose="00000500000000000000" pitchFamily="2" charset="0"/>
              </a:rPr>
              <a:t>print(</a:t>
            </a:r>
            <a:r>
              <a:rPr lang="en-US" sz="1800" dirty="0" err="1">
                <a:latin typeface="Montserrat" panose="00000500000000000000" pitchFamily="2" charset="0"/>
              </a:rPr>
              <a:t>add_numbers</a:t>
            </a:r>
            <a:r>
              <a:rPr lang="en-US" sz="1800" dirty="0">
                <a:latin typeface="Montserrat" panose="00000500000000000000" pitchFamily="2" charset="0"/>
              </a:rPr>
              <a:t>(3, 5)) </a:t>
            </a:r>
          </a:p>
          <a:p>
            <a:pPr lvl="1"/>
            <a:endParaRPr lang="en-US" sz="1800" dirty="0">
              <a:latin typeface="Montserrat" panose="00000500000000000000" pitchFamily="2" charset="0"/>
            </a:endParaRPr>
          </a:p>
          <a:p>
            <a:pPr lvl="1"/>
            <a:endParaRPr lang="en-US" sz="1800" dirty="0">
              <a:latin typeface="Montserrat" panose="00000500000000000000" pitchFamily="2" charset="0"/>
            </a:endParaRPr>
          </a:p>
          <a:p>
            <a:pPr lvl="1"/>
            <a:r>
              <a:rPr lang="en-US" sz="1800" dirty="0">
                <a:latin typeface="Montserrat" panose="00000500000000000000" pitchFamily="2" charset="0"/>
              </a:rPr>
              <a:t> </a:t>
            </a:r>
          </a:p>
          <a:p>
            <a:pPr lvl="1"/>
            <a:r>
              <a:rPr lang="en-US" sz="1800" dirty="0">
                <a:latin typeface="Montserrat" panose="00000500000000000000" pitchFamily="2" charset="0"/>
              </a:rPr>
              <a:t>for </a:t>
            </a:r>
            <a:r>
              <a:rPr lang="en-US" sz="1800" dirty="0" err="1">
                <a:latin typeface="Montserrat" panose="00000500000000000000" pitchFamily="2" charset="0"/>
              </a:rPr>
              <a:t>i</a:t>
            </a:r>
            <a:r>
              <a:rPr lang="en-US" sz="1800" dirty="0">
                <a:latin typeface="Montserrat" panose="00000500000000000000" pitchFamily="2" charset="0"/>
              </a:rPr>
              <a:t> in range(1, 6):</a:t>
            </a:r>
          </a:p>
          <a:p>
            <a:pPr lvl="1"/>
            <a:r>
              <a:rPr lang="en-US" sz="1800" dirty="0">
                <a:latin typeface="Montserrat" panose="00000500000000000000" pitchFamily="2" charset="0"/>
              </a:rPr>
              <a:t>    print(</a:t>
            </a:r>
            <a:r>
              <a:rPr lang="en-US" sz="1800" dirty="0" err="1">
                <a:latin typeface="Montserrat" panose="00000500000000000000" pitchFamily="2" charset="0"/>
              </a:rPr>
              <a:t>i</a:t>
            </a:r>
            <a:r>
              <a:rPr lang="en-US" sz="1800" dirty="0">
                <a:latin typeface="Montserrat" panose="00000500000000000000" pitchFamily="2" charset="0"/>
              </a:rPr>
              <a:t>)</a:t>
            </a:r>
          </a:p>
          <a:p>
            <a:pPr marL="285750" lvl="1" indent="-285750">
              <a:buFont typeface="Arial" panose="020B0604020202020204" pitchFamily="34" charset="0"/>
              <a:buChar char="•"/>
            </a:pPr>
            <a:endParaRPr lang="en-US" sz="1800" dirty="0">
              <a:latin typeface="Montserrat" panose="00000500000000000000" pitchFamily="2" charset="0"/>
            </a:endParaRPr>
          </a:p>
          <a:p>
            <a:pPr marL="285750" lvl="1" indent="-285750">
              <a:buFont typeface="Arial" panose="020B0604020202020204" pitchFamily="34" charset="0"/>
              <a:buChar char="•"/>
            </a:pPr>
            <a:r>
              <a:rPr lang="en-US" sz="1800" dirty="0">
                <a:latin typeface="Montserrat" panose="00000500000000000000" pitchFamily="2" charset="0"/>
              </a:rPr>
              <a:t>Modify the prompt to only include the C code without any explanation</a:t>
            </a:r>
          </a:p>
        </p:txBody>
      </p:sp>
      <p:pic>
        <p:nvPicPr>
          <p:cNvPr id="2" name="Picture 1">
            <a:extLst>
              <a:ext uri="{FF2B5EF4-FFF2-40B4-BE49-F238E27FC236}">
                <a16:creationId xmlns:a16="http://schemas.microsoft.com/office/drawing/2014/main" id="{1E047315-CBF5-C474-7C7F-D2381128B5F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716200" y="1175693"/>
            <a:ext cx="3206725" cy="2537445"/>
          </a:xfrm>
          <a:prstGeom prst="rect">
            <a:avLst/>
          </a:prstGeom>
        </p:spPr>
      </p:pic>
    </p:spTree>
    <p:extLst>
      <p:ext uri="{BB962C8B-B14F-4D97-AF65-F5344CB8AC3E}">
        <p14:creationId xmlns:p14="http://schemas.microsoft.com/office/powerpoint/2010/main" val="35825454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356A72EA-A33A-6661-CA47-5BC83D6AAFE7}"/>
            </a:ext>
          </a:extLst>
        </p:cNvPr>
        <p:cNvGrpSpPr/>
        <p:nvPr/>
      </p:nvGrpSpPr>
      <p:grpSpPr>
        <a:xfrm>
          <a:off x="0" y="0"/>
          <a:ext cx="0" cy="0"/>
          <a:chOff x="0" y="0"/>
          <a:chExt cx="0" cy="0"/>
        </a:xfrm>
      </p:grpSpPr>
      <p:pic>
        <p:nvPicPr>
          <p:cNvPr id="107" name="Google Shape;107;p5">
            <a:extLst>
              <a:ext uri="{FF2B5EF4-FFF2-40B4-BE49-F238E27FC236}">
                <a16:creationId xmlns:a16="http://schemas.microsoft.com/office/drawing/2014/main" id="{19F099D0-298D-44E3-4D94-CDBC0E545D1D}"/>
              </a:ext>
            </a:extLst>
          </p:cNvPr>
          <p:cNvPicPr preferRelativeResize="0"/>
          <p:nvPr/>
        </p:nvPicPr>
        <p:blipFill rotWithShape="1">
          <a:blip r:embed="rId3">
            <a:alphaModFix/>
          </a:blip>
          <a:srcRect/>
          <a:stretch/>
        </p:blipFill>
        <p:spPr>
          <a:xfrm>
            <a:off x="3202" y="0"/>
            <a:ext cx="12224773" cy="6857999"/>
          </a:xfrm>
          <a:prstGeom prst="rect">
            <a:avLst/>
          </a:prstGeom>
          <a:noFill/>
          <a:ln>
            <a:noFill/>
          </a:ln>
        </p:spPr>
      </p:pic>
      <p:pic>
        <p:nvPicPr>
          <p:cNvPr id="108" name="Google Shape;108;p5">
            <a:extLst>
              <a:ext uri="{FF2B5EF4-FFF2-40B4-BE49-F238E27FC236}">
                <a16:creationId xmlns:a16="http://schemas.microsoft.com/office/drawing/2014/main" id="{0E1EC198-CBBE-157D-1BEF-CDF82940A45B}"/>
              </a:ext>
            </a:extLst>
          </p:cNvPr>
          <p:cNvPicPr preferRelativeResize="0"/>
          <p:nvPr/>
        </p:nvPicPr>
        <p:blipFill rotWithShape="1">
          <a:blip r:embed="rId4">
            <a:alphaModFix/>
          </a:blip>
          <a:srcRect l="2731" t="18967" r="5593" b="23672"/>
          <a:stretch/>
        </p:blipFill>
        <p:spPr>
          <a:xfrm>
            <a:off x="9428854" y="90489"/>
            <a:ext cx="2763146" cy="477788"/>
          </a:xfrm>
          <a:prstGeom prst="rect">
            <a:avLst/>
          </a:prstGeom>
          <a:noFill/>
          <a:ln>
            <a:noFill/>
          </a:ln>
        </p:spPr>
      </p:pic>
      <p:sp>
        <p:nvSpPr>
          <p:cNvPr id="109" name="Google Shape;109;p5">
            <a:extLst>
              <a:ext uri="{FF2B5EF4-FFF2-40B4-BE49-F238E27FC236}">
                <a16:creationId xmlns:a16="http://schemas.microsoft.com/office/drawing/2014/main" id="{FEDD71A1-6521-BCCD-ED5A-D2C3CF170FE9}"/>
              </a:ext>
            </a:extLst>
          </p:cNvPr>
          <p:cNvSpPr/>
          <p:nvPr/>
        </p:nvSpPr>
        <p:spPr>
          <a:xfrm>
            <a:off x="154722" y="90489"/>
            <a:ext cx="982749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CA" sz="2400" b="0" i="0" u="none" strike="noStrike" cap="none">
                <a:solidFill>
                  <a:schemeClr val="lt1"/>
                </a:solidFill>
                <a:latin typeface="Montserrat"/>
                <a:sym typeface="Montserrat"/>
              </a:rPr>
              <a:t>Practice Opportunity Solution</a:t>
            </a:r>
            <a:endParaRPr lang="en-CA" sz="1400" b="0" i="0" u="none" strike="noStrike" cap="none" dirty="0">
              <a:solidFill>
                <a:srgbClr val="000000"/>
              </a:solidFill>
              <a:latin typeface="Arial"/>
              <a:ea typeface="Arial"/>
              <a:cs typeface="Arial"/>
              <a:sym typeface="Arial"/>
            </a:endParaRPr>
          </a:p>
        </p:txBody>
      </p:sp>
      <p:sp>
        <p:nvSpPr>
          <p:cNvPr id="110" name="Google Shape;110;p5">
            <a:extLst>
              <a:ext uri="{FF2B5EF4-FFF2-40B4-BE49-F238E27FC236}">
                <a16:creationId xmlns:a16="http://schemas.microsoft.com/office/drawing/2014/main" id="{B4FE90C4-7A51-AA3D-3809-0ECC142460AB}"/>
              </a:ext>
            </a:extLst>
          </p:cNvPr>
          <p:cNvSpPr txBox="1"/>
          <p:nvPr/>
        </p:nvSpPr>
        <p:spPr>
          <a:xfrm rot="5400000">
            <a:off x="9505627" y="3291463"/>
            <a:ext cx="510614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accent3"/>
                </a:solidFill>
                <a:latin typeface="Calibri"/>
                <a:ea typeface="Calibri"/>
                <a:cs typeface="Calibri"/>
                <a:sym typeface="Calibri"/>
              </a:rPr>
              <a:t>© All rights reserved for Dr. Ryan Ahmed @Stemplicity Inc. </a:t>
            </a:r>
            <a:endParaRPr lang="en-US" sz="1400" b="0" i="0" u="none" strike="noStrike" cap="none">
              <a:solidFill>
                <a:srgbClr val="000000"/>
              </a:solidFill>
              <a:latin typeface="Arial"/>
              <a:ea typeface="Arial"/>
              <a:cs typeface="Arial"/>
              <a:sym typeface="Arial"/>
            </a:endParaRPr>
          </a:p>
        </p:txBody>
      </p:sp>
      <p:pic>
        <p:nvPicPr>
          <p:cNvPr id="7" name="Picture 6">
            <a:extLst>
              <a:ext uri="{FF2B5EF4-FFF2-40B4-BE49-F238E27FC236}">
                <a16:creationId xmlns:a16="http://schemas.microsoft.com/office/drawing/2014/main" id="{99C75338-59FB-BD54-79EC-137BB7DF271C}"/>
              </a:ext>
            </a:extLst>
          </p:cNvPr>
          <p:cNvPicPr>
            <a:picLocks noChangeAspect="1"/>
          </p:cNvPicPr>
          <p:nvPr/>
        </p:nvPicPr>
        <p:blipFill>
          <a:blip r:embed="rId5"/>
          <a:stretch>
            <a:fillRect/>
          </a:stretch>
        </p:blipFill>
        <p:spPr>
          <a:xfrm>
            <a:off x="541866" y="792958"/>
            <a:ext cx="7403253" cy="4092211"/>
          </a:xfrm>
          <a:prstGeom prst="rect">
            <a:avLst/>
          </a:prstGeom>
        </p:spPr>
      </p:pic>
      <p:pic>
        <p:nvPicPr>
          <p:cNvPr id="3" name="Picture 2">
            <a:extLst>
              <a:ext uri="{FF2B5EF4-FFF2-40B4-BE49-F238E27FC236}">
                <a16:creationId xmlns:a16="http://schemas.microsoft.com/office/drawing/2014/main" id="{C68E55D1-D03B-DAB9-035F-E4AC93979446}"/>
              </a:ext>
            </a:extLst>
          </p:cNvPr>
          <p:cNvPicPr>
            <a:picLocks noChangeAspect="1"/>
          </p:cNvPicPr>
          <p:nvPr/>
        </p:nvPicPr>
        <p:blipFill>
          <a:blip r:embed="rId6"/>
          <a:stretch>
            <a:fillRect/>
          </a:stretch>
        </p:blipFill>
        <p:spPr>
          <a:xfrm>
            <a:off x="4865268" y="2155231"/>
            <a:ext cx="6678506" cy="3652807"/>
          </a:xfrm>
          <a:prstGeom prst="rect">
            <a:avLst/>
          </a:prstGeom>
        </p:spPr>
      </p:pic>
    </p:spTree>
    <p:extLst>
      <p:ext uri="{BB962C8B-B14F-4D97-AF65-F5344CB8AC3E}">
        <p14:creationId xmlns:p14="http://schemas.microsoft.com/office/powerpoint/2010/main" val="32007641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g3544fac4121_1_151"/>
          <p:cNvPicPr preferRelativeResize="0"/>
          <p:nvPr/>
        </p:nvPicPr>
        <p:blipFill rotWithShape="1">
          <a:blip r:embed="rId3">
            <a:alphaModFix/>
          </a:blip>
          <a:srcRect/>
          <a:stretch/>
        </p:blipFill>
        <p:spPr>
          <a:xfrm>
            <a:off x="-6382" y="-1"/>
            <a:ext cx="12198381" cy="6858001"/>
          </a:xfrm>
          <a:prstGeom prst="rect">
            <a:avLst/>
          </a:prstGeom>
          <a:noFill/>
          <a:ln>
            <a:noFill/>
          </a:ln>
        </p:spPr>
      </p:pic>
      <p:sp>
        <p:nvSpPr>
          <p:cNvPr id="147" name="Google Shape;147;g3544fac4121_1_151"/>
          <p:cNvSpPr/>
          <p:nvPr/>
        </p:nvSpPr>
        <p:spPr>
          <a:xfrm>
            <a:off x="134842" y="521528"/>
            <a:ext cx="4742100" cy="2062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CA" sz="3200" b="1" dirty="0">
                <a:solidFill>
                  <a:schemeClr val="lt1"/>
                </a:solidFill>
                <a:latin typeface="Montserrat"/>
                <a:ea typeface="Montserrat"/>
                <a:cs typeface="Montserrat"/>
                <a:sym typeface="Montserrat"/>
              </a:rPr>
              <a:t>GENERATE PARSED STRUCTURED OUTPUT IN N8N</a:t>
            </a:r>
            <a:endParaRPr sz="3200" b="1" i="0" u="none" strike="noStrike" cap="none" dirty="0">
              <a:solidFill>
                <a:schemeClr val="lt1"/>
              </a:solidFill>
              <a:latin typeface="Montserrat"/>
              <a:ea typeface="Montserrat"/>
              <a:cs typeface="Montserrat"/>
              <a:sym typeface="Montserrat"/>
            </a:endParaRPr>
          </a:p>
        </p:txBody>
      </p:sp>
      <p:pic>
        <p:nvPicPr>
          <p:cNvPr id="148" name="Google Shape;148;g3544fac4121_1_151"/>
          <p:cNvPicPr preferRelativeResize="0"/>
          <p:nvPr/>
        </p:nvPicPr>
        <p:blipFill rotWithShape="1">
          <a:blip r:embed="rId4">
            <a:alphaModFix/>
          </a:blip>
          <a:srcRect/>
          <a:stretch/>
        </p:blipFill>
        <p:spPr>
          <a:xfrm>
            <a:off x="134842" y="5586363"/>
            <a:ext cx="3856132" cy="106567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0">
          <a:extLst>
            <a:ext uri="{FF2B5EF4-FFF2-40B4-BE49-F238E27FC236}">
              <a16:creationId xmlns:a16="http://schemas.microsoft.com/office/drawing/2014/main" id="{3C58D58D-E8F2-8576-59EC-7CBE1E651CED}"/>
            </a:ext>
          </a:extLst>
        </p:cNvPr>
        <p:cNvGrpSpPr/>
        <p:nvPr/>
      </p:nvGrpSpPr>
      <p:grpSpPr>
        <a:xfrm>
          <a:off x="0" y="0"/>
          <a:ext cx="0" cy="0"/>
          <a:chOff x="0" y="0"/>
          <a:chExt cx="0" cy="0"/>
        </a:xfrm>
      </p:grpSpPr>
      <p:pic>
        <p:nvPicPr>
          <p:cNvPr id="191" name="Google Shape;191;g3544fac4121_1_91">
            <a:extLst>
              <a:ext uri="{FF2B5EF4-FFF2-40B4-BE49-F238E27FC236}">
                <a16:creationId xmlns:a16="http://schemas.microsoft.com/office/drawing/2014/main" id="{9B2F4AB0-E9E3-C33C-6FD7-ECE2C4F34346}"/>
              </a:ext>
            </a:extLst>
          </p:cNvPr>
          <p:cNvPicPr preferRelativeResize="0"/>
          <p:nvPr/>
        </p:nvPicPr>
        <p:blipFill rotWithShape="1">
          <a:blip r:embed="rId3">
            <a:alphaModFix/>
          </a:blip>
          <a:srcRect/>
          <a:stretch/>
        </p:blipFill>
        <p:spPr>
          <a:xfrm>
            <a:off x="-16386" y="0"/>
            <a:ext cx="12224773" cy="6857999"/>
          </a:xfrm>
          <a:prstGeom prst="rect">
            <a:avLst/>
          </a:prstGeom>
          <a:noFill/>
          <a:ln>
            <a:noFill/>
          </a:ln>
        </p:spPr>
      </p:pic>
      <p:pic>
        <p:nvPicPr>
          <p:cNvPr id="192" name="Google Shape;192;g3544fac4121_1_91">
            <a:extLst>
              <a:ext uri="{FF2B5EF4-FFF2-40B4-BE49-F238E27FC236}">
                <a16:creationId xmlns:a16="http://schemas.microsoft.com/office/drawing/2014/main" id="{D300F99C-BB37-0DB4-8101-A372A3DF8ABB}"/>
              </a:ext>
            </a:extLst>
          </p:cNvPr>
          <p:cNvPicPr preferRelativeResize="0"/>
          <p:nvPr/>
        </p:nvPicPr>
        <p:blipFill rotWithShape="1">
          <a:blip r:embed="rId4">
            <a:alphaModFix/>
          </a:blip>
          <a:srcRect l="2731" t="18969" r="5592" b="23667"/>
          <a:stretch/>
        </p:blipFill>
        <p:spPr>
          <a:xfrm>
            <a:off x="9428854" y="90489"/>
            <a:ext cx="2763145" cy="477788"/>
          </a:xfrm>
          <a:prstGeom prst="rect">
            <a:avLst/>
          </a:prstGeom>
          <a:noFill/>
          <a:ln>
            <a:noFill/>
          </a:ln>
        </p:spPr>
      </p:pic>
      <p:sp>
        <p:nvSpPr>
          <p:cNvPr id="193" name="Google Shape;193;g3544fac4121_1_91">
            <a:extLst>
              <a:ext uri="{FF2B5EF4-FFF2-40B4-BE49-F238E27FC236}">
                <a16:creationId xmlns:a16="http://schemas.microsoft.com/office/drawing/2014/main" id="{BEFE32DE-8DC7-018E-5D43-8D1707190F93}"/>
              </a:ext>
            </a:extLst>
          </p:cNvPr>
          <p:cNvSpPr/>
          <p:nvPr/>
        </p:nvSpPr>
        <p:spPr>
          <a:xfrm>
            <a:off x="154722" y="90489"/>
            <a:ext cx="98274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CA" sz="2400" dirty="0">
                <a:solidFill>
                  <a:schemeClr val="lt1"/>
                </a:solidFill>
                <a:latin typeface="Montserrat"/>
                <a:ea typeface="Arial"/>
                <a:cs typeface="Arial"/>
                <a:sym typeface="Montserrat"/>
              </a:rPr>
              <a:t>Workflow </a:t>
            </a:r>
            <a:r>
              <a:rPr lang="en-CA" sz="2400" dirty="0">
                <a:solidFill>
                  <a:schemeClr val="lt1"/>
                </a:solidFill>
                <a:latin typeface="Montserrat"/>
                <a:sym typeface="Montserrat"/>
              </a:rPr>
              <a:t>Overview</a:t>
            </a:r>
            <a:endParaRPr sz="1400" b="0" i="0" u="none" strike="noStrike" cap="none" dirty="0">
              <a:solidFill>
                <a:srgbClr val="000000"/>
              </a:solidFill>
              <a:latin typeface="Arial"/>
              <a:ea typeface="Arial"/>
              <a:cs typeface="Arial"/>
              <a:sym typeface="Arial"/>
            </a:endParaRPr>
          </a:p>
        </p:txBody>
      </p:sp>
      <p:sp>
        <p:nvSpPr>
          <p:cNvPr id="194" name="Google Shape;194;g3544fac4121_1_91">
            <a:extLst>
              <a:ext uri="{FF2B5EF4-FFF2-40B4-BE49-F238E27FC236}">
                <a16:creationId xmlns:a16="http://schemas.microsoft.com/office/drawing/2014/main" id="{A4456331-B949-A3FA-370C-5ACFB057B192}"/>
              </a:ext>
            </a:extLst>
          </p:cNvPr>
          <p:cNvSpPr txBox="1"/>
          <p:nvPr/>
        </p:nvSpPr>
        <p:spPr>
          <a:xfrm rot="5400000">
            <a:off x="9505625" y="3291320"/>
            <a:ext cx="51060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chemeClr val="accent3"/>
                </a:solidFill>
                <a:latin typeface="Calibri"/>
                <a:ea typeface="Calibri"/>
                <a:cs typeface="Calibri"/>
                <a:sym typeface="Calibri"/>
              </a:rPr>
              <a:t>© All rights reserved for Dr. Ryan Ahmed @Stemplicity Inc. </a:t>
            </a:r>
            <a:endParaRPr sz="1400" b="0" i="0" u="none" strike="noStrike" cap="none">
              <a:solidFill>
                <a:srgbClr val="000000"/>
              </a:solidFill>
              <a:latin typeface="Arial"/>
              <a:ea typeface="Arial"/>
              <a:cs typeface="Arial"/>
              <a:sym typeface="Arial"/>
            </a:endParaRPr>
          </a:p>
        </p:txBody>
      </p:sp>
      <p:pic>
        <p:nvPicPr>
          <p:cNvPr id="195" name="Google Shape;195;g3544fac4121_1_91" title="Screenshot 2025-05-09 at 5.42.08 PM.png">
            <a:extLst>
              <a:ext uri="{FF2B5EF4-FFF2-40B4-BE49-F238E27FC236}">
                <a16:creationId xmlns:a16="http://schemas.microsoft.com/office/drawing/2014/main" id="{75ECB080-CCF4-0468-E53D-D0144337DB9E}"/>
              </a:ext>
            </a:extLst>
          </p:cNvPr>
          <p:cNvPicPr preferRelativeResize="0">
            <a:picLocks noChangeAspect="1"/>
          </p:cNvPicPr>
          <p:nvPr/>
        </p:nvPicPr>
        <p:blipFill>
          <a:blip r:embed="rId5">
            <a:alphaModFix/>
          </a:blip>
          <a:stretch>
            <a:fillRect/>
          </a:stretch>
        </p:blipFill>
        <p:spPr>
          <a:xfrm>
            <a:off x="2180993" y="4229809"/>
            <a:ext cx="7830013" cy="2486636"/>
          </a:xfrm>
          <a:prstGeom prst="rect">
            <a:avLst/>
          </a:prstGeom>
          <a:noFill/>
          <a:ln>
            <a:noFill/>
          </a:ln>
        </p:spPr>
      </p:pic>
      <p:sp>
        <p:nvSpPr>
          <p:cNvPr id="2" name="Google Shape;182;g3544fac4121_1_64">
            <a:extLst>
              <a:ext uri="{FF2B5EF4-FFF2-40B4-BE49-F238E27FC236}">
                <a16:creationId xmlns:a16="http://schemas.microsoft.com/office/drawing/2014/main" id="{4E8D9B69-D7AF-ED50-ADDE-82C63367BEEB}"/>
              </a:ext>
            </a:extLst>
          </p:cNvPr>
          <p:cNvSpPr txBox="1"/>
          <p:nvPr/>
        </p:nvSpPr>
        <p:spPr>
          <a:xfrm>
            <a:off x="154722" y="731245"/>
            <a:ext cx="9386409" cy="3606109"/>
          </a:xfrm>
          <a:prstGeom prst="rect">
            <a:avLst/>
          </a:prstGeom>
          <a:noFill/>
          <a:ln>
            <a:noFill/>
          </a:ln>
        </p:spPr>
        <p:txBody>
          <a:bodyPr spcFirstLastPara="1" wrap="square" lIns="91425" tIns="45700" rIns="91425" bIns="45700" anchor="t" anchorCtr="0">
            <a:normAutofit/>
          </a:bodyPr>
          <a:lstStyle/>
          <a:p>
            <a:pPr marL="400050" marR="0" lvl="1" indent="-285750" algn="l" rtl="0">
              <a:lnSpc>
                <a:spcPct val="90000"/>
              </a:lnSpc>
              <a:spcBef>
                <a:spcPts val="1000"/>
              </a:spcBef>
              <a:spcAft>
                <a:spcPts val="0"/>
              </a:spcAft>
              <a:buClr>
                <a:srgbClr val="1BBFD1"/>
              </a:buClr>
              <a:buSzPts val="1800"/>
              <a:buFont typeface="Arial" panose="020B0604020202020204" pitchFamily="34" charset="0"/>
              <a:buChar char="•"/>
            </a:pPr>
            <a:r>
              <a:rPr lang="en-CA" sz="1800" dirty="0">
                <a:solidFill>
                  <a:schemeClr val="dk1"/>
                </a:solidFill>
                <a:latin typeface="Montserrat"/>
                <a:ea typeface="Montserrat"/>
                <a:cs typeface="Montserrat"/>
                <a:sym typeface="Montserrat"/>
              </a:rPr>
              <a:t>Let’s update our workflow to include a parsed structured output. </a:t>
            </a:r>
          </a:p>
          <a:p>
            <a:pPr marL="400050" marR="0" lvl="1" indent="-285750" algn="l" rtl="0">
              <a:lnSpc>
                <a:spcPct val="90000"/>
              </a:lnSpc>
              <a:spcBef>
                <a:spcPts val="1000"/>
              </a:spcBef>
              <a:spcAft>
                <a:spcPts val="0"/>
              </a:spcAft>
              <a:buClr>
                <a:srgbClr val="1BBFD1"/>
              </a:buClr>
              <a:buSzPts val="1800"/>
              <a:buFont typeface="Arial" panose="020B0604020202020204" pitchFamily="34" charset="0"/>
              <a:buChar char="•"/>
            </a:pPr>
            <a:r>
              <a:rPr lang="en-CA" sz="1800" dirty="0">
                <a:solidFill>
                  <a:schemeClr val="dk1"/>
                </a:solidFill>
                <a:latin typeface="Montserrat"/>
                <a:ea typeface="Montserrat"/>
                <a:cs typeface="Montserrat"/>
                <a:sym typeface="Montserrat"/>
              </a:rPr>
              <a:t>The output will include a summary and a tag as well.</a:t>
            </a:r>
          </a:p>
          <a:p>
            <a:pPr marL="400050" marR="0" lvl="1" indent="-285750" algn="l" rtl="0">
              <a:lnSpc>
                <a:spcPct val="90000"/>
              </a:lnSpc>
              <a:spcBef>
                <a:spcPts val="1000"/>
              </a:spcBef>
              <a:spcAft>
                <a:spcPts val="0"/>
              </a:spcAft>
              <a:buClr>
                <a:srgbClr val="1BBFD1"/>
              </a:buClr>
              <a:buSzPts val="1800"/>
              <a:buFont typeface="Arial" panose="020B0604020202020204" pitchFamily="34" charset="0"/>
              <a:buChar char="•"/>
            </a:pPr>
            <a:endParaRPr sz="1800" dirty="0">
              <a:solidFill>
                <a:schemeClr val="dk1"/>
              </a:solidFill>
              <a:latin typeface="Montserrat"/>
              <a:ea typeface="Montserrat"/>
              <a:cs typeface="Montserrat"/>
              <a:sym typeface="Montserrat"/>
            </a:endParaRPr>
          </a:p>
          <a:p>
            <a:pPr marL="285750" marR="0" lvl="0" indent="-285750" algn="l" rtl="0">
              <a:lnSpc>
                <a:spcPct val="90000"/>
              </a:lnSpc>
              <a:spcBef>
                <a:spcPts val="1000"/>
              </a:spcBef>
              <a:spcAft>
                <a:spcPts val="0"/>
              </a:spcAft>
              <a:buFont typeface="Arial" panose="020B0604020202020204" pitchFamily="34" charset="0"/>
              <a:buChar char="•"/>
            </a:pPr>
            <a:endParaRPr sz="1800" dirty="0">
              <a:solidFill>
                <a:schemeClr val="dk1"/>
              </a:solidFill>
              <a:latin typeface="Montserrat"/>
              <a:ea typeface="Montserrat"/>
              <a:cs typeface="Montserrat"/>
              <a:sym typeface="Montserrat"/>
            </a:endParaRPr>
          </a:p>
          <a:p>
            <a:pPr marL="1200150" marR="0" lvl="0" indent="-285750" algn="l" rtl="0">
              <a:lnSpc>
                <a:spcPct val="90000"/>
              </a:lnSpc>
              <a:spcBef>
                <a:spcPts val="1000"/>
              </a:spcBef>
              <a:spcAft>
                <a:spcPts val="0"/>
              </a:spcAft>
              <a:buFont typeface="Arial" panose="020B0604020202020204" pitchFamily="34" charset="0"/>
              <a:buChar char="•"/>
            </a:pPr>
            <a:r>
              <a:rPr lang="en-CA" dirty="0">
                <a:solidFill>
                  <a:schemeClr val="dk1"/>
                </a:solidFill>
                <a:latin typeface="Montserrat"/>
                <a:ea typeface="Montserrat"/>
                <a:cs typeface="Montserrat"/>
                <a:sym typeface="Montserrat"/>
              </a:rPr>
              <a:t>                     </a:t>
            </a:r>
            <a:endParaRPr dirty="0">
              <a:solidFill>
                <a:schemeClr val="dk1"/>
              </a:solidFill>
              <a:latin typeface="Montserrat"/>
              <a:ea typeface="Montserrat"/>
              <a:cs typeface="Montserrat"/>
              <a:sym typeface="Montserrat"/>
            </a:endParaRPr>
          </a:p>
          <a:p>
            <a:pPr marL="1200150" marR="0" lvl="0" indent="-285750" algn="l" rtl="0">
              <a:lnSpc>
                <a:spcPct val="90000"/>
              </a:lnSpc>
              <a:spcBef>
                <a:spcPts val="1000"/>
              </a:spcBef>
              <a:spcAft>
                <a:spcPts val="0"/>
              </a:spcAft>
              <a:buFont typeface="Arial" panose="020B0604020202020204" pitchFamily="34" charset="0"/>
              <a:buChar char="•"/>
            </a:pPr>
            <a:endParaRPr sz="1800" b="0" i="0" u="none" strike="noStrike" cap="none" dirty="0">
              <a:solidFill>
                <a:schemeClr val="dk1"/>
              </a:solidFill>
              <a:latin typeface="Montserrat"/>
              <a:ea typeface="Montserrat"/>
              <a:cs typeface="Montserrat"/>
              <a:sym typeface="Montserrat"/>
            </a:endParaRPr>
          </a:p>
          <a:p>
            <a:pPr marL="1200150" marR="0" lvl="0" indent="-285750" algn="l" rtl="0">
              <a:lnSpc>
                <a:spcPct val="90000"/>
              </a:lnSpc>
              <a:spcBef>
                <a:spcPts val="1000"/>
              </a:spcBef>
              <a:spcAft>
                <a:spcPts val="0"/>
              </a:spcAft>
              <a:buClr>
                <a:srgbClr val="000000"/>
              </a:buClr>
              <a:buSzPts val="1800"/>
              <a:buFont typeface="Arial" panose="020B0604020202020204" pitchFamily="34" charset="0"/>
              <a:buChar char="•"/>
            </a:pPr>
            <a:endParaRPr sz="1800" b="0" i="0" u="none" strike="noStrike" cap="none" dirty="0">
              <a:solidFill>
                <a:schemeClr val="dk1"/>
              </a:solidFill>
              <a:latin typeface="Montserrat"/>
              <a:ea typeface="Montserrat"/>
              <a:cs typeface="Montserrat"/>
              <a:sym typeface="Montserrat"/>
            </a:endParaRPr>
          </a:p>
        </p:txBody>
      </p:sp>
      <p:sp>
        <p:nvSpPr>
          <p:cNvPr id="3" name="TextBox 2">
            <a:extLst>
              <a:ext uri="{FF2B5EF4-FFF2-40B4-BE49-F238E27FC236}">
                <a16:creationId xmlns:a16="http://schemas.microsoft.com/office/drawing/2014/main" id="{13711E6E-0E5E-F8D9-11C3-4F77E83E250D}"/>
              </a:ext>
            </a:extLst>
          </p:cNvPr>
          <p:cNvSpPr txBox="1"/>
          <p:nvPr/>
        </p:nvSpPr>
        <p:spPr>
          <a:xfrm>
            <a:off x="33480" y="2000238"/>
            <a:ext cx="4082473" cy="4154984"/>
          </a:xfrm>
          <a:prstGeom prst="rect">
            <a:avLst/>
          </a:prstGeom>
          <a:noFill/>
        </p:spPr>
        <p:txBody>
          <a:bodyPr wrap="square">
            <a:spAutoFit/>
          </a:bodyPr>
          <a:lstStyle/>
          <a:p>
            <a:pPr algn="ctr"/>
            <a:r>
              <a:rPr lang="en-US" sz="1100" i="1" dirty="0">
                <a:latin typeface="Montserrat" panose="00000500000000000000" pitchFamily="2" charset="0"/>
              </a:rPr>
              <a:t>The Dow Jones Industrial Average slipped on Friday as investors awaited much-anticipated trade talks between U.S. and Chinese officials this weekend. The S&amp;P 500 inched down 0.07%, closing at 5,659.91. The Nasdaq Composite ended the session little changed, ending at 17,928.92. The 30-stock Dow lost 119.07 points, or 0.29%, and settled at 41,249.38.Week to date, the S&amp;P 500 slid about 0.5%, while the Nasdaq dropped roughly 0.3%. The Dow fell almost 0.2% in the period. The talks between U.S. and Chinese officials follow the U.S. and United Kingdom reaching a preliminary trade deal. Investors hope this will lead to more agreements being reached quickly. That said, a 10% tariff rate on the U.K. appears to be the baseline for the globe. “Many Trade Deals in the hopper, all good (GREAT!) ones!,” said Trump on Truth Social, a day after announcing a preliminary trade agreement with the U.K., which marked the first deal between the U.S. and a global trading partner since Trump’s “reciprocal” tariff announcement in early April. The president also wrote on Truth Social that an “80% Tariff on China seems right” ahead of talks led by Treasury Secretary Scott Bessent with China counterparts in Switzerland this weekend.</a:t>
            </a:r>
            <a:endParaRPr lang="en-CA" sz="1100" i="1" dirty="0">
              <a:latin typeface="Montserrat" panose="00000500000000000000" pitchFamily="2" charset="0"/>
            </a:endParaRPr>
          </a:p>
        </p:txBody>
      </p:sp>
      <p:sp>
        <p:nvSpPr>
          <p:cNvPr id="4" name="Rectangle: Rounded Corners 3">
            <a:extLst>
              <a:ext uri="{FF2B5EF4-FFF2-40B4-BE49-F238E27FC236}">
                <a16:creationId xmlns:a16="http://schemas.microsoft.com/office/drawing/2014/main" id="{7AEFA75D-D5E4-306C-9251-36D0E6D05BD3}"/>
              </a:ext>
            </a:extLst>
          </p:cNvPr>
          <p:cNvSpPr/>
          <p:nvPr/>
        </p:nvSpPr>
        <p:spPr>
          <a:xfrm>
            <a:off x="5270718" y="2809240"/>
            <a:ext cx="2614507" cy="1239520"/>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800" dirty="0">
                <a:latin typeface="Montserrat" panose="00000500000000000000" pitchFamily="2" charset="0"/>
              </a:rPr>
              <a:t>Summarizer AI Agent in n8n</a:t>
            </a:r>
          </a:p>
        </p:txBody>
      </p:sp>
      <p:sp>
        <p:nvSpPr>
          <p:cNvPr id="6" name="TextBox 5">
            <a:extLst>
              <a:ext uri="{FF2B5EF4-FFF2-40B4-BE49-F238E27FC236}">
                <a16:creationId xmlns:a16="http://schemas.microsoft.com/office/drawing/2014/main" id="{89AFCEA2-04C4-16EE-8FCB-E70B04DFE5B9}"/>
              </a:ext>
            </a:extLst>
          </p:cNvPr>
          <p:cNvSpPr txBox="1"/>
          <p:nvPr/>
        </p:nvSpPr>
        <p:spPr>
          <a:xfrm>
            <a:off x="8890862" y="1402529"/>
            <a:ext cx="2886705" cy="1446550"/>
          </a:xfrm>
          <a:prstGeom prst="rect">
            <a:avLst/>
          </a:prstGeom>
          <a:noFill/>
        </p:spPr>
        <p:txBody>
          <a:bodyPr wrap="square">
            <a:spAutoFit/>
          </a:bodyPr>
          <a:lstStyle>
            <a:defPPr marR="0" lvl="0" algn="l" rtl="0">
              <a:lnSpc>
                <a:spcPct val="100000"/>
              </a:lnSpc>
              <a:spcBef>
                <a:spcPts val="0"/>
              </a:spcBef>
              <a:spcAft>
                <a:spcPts val="0"/>
              </a:spcAft>
            </a:defPPr>
            <a:lvl1pPr algn="ctr">
              <a:defRPr sz="1100" i="1">
                <a:latin typeface="Montserrat" panose="00000500000000000000" pitchFamily="2" charset="0"/>
              </a:defRPr>
            </a:lvl1pPr>
          </a:lstStyle>
          <a:p>
            <a:r>
              <a:rPr lang="en-US" dirty="0"/>
              <a:t>The Dow Jones Industrial Average declined as investors awaited trade talks between U.S. and China, with the S&amp;P 500 and Nasdaq also experiencing slight decreases amid fluctuating tariff expectations stemming from recent trade agreements.</a:t>
            </a:r>
            <a:endParaRPr lang="en-CA" dirty="0"/>
          </a:p>
        </p:txBody>
      </p:sp>
      <p:cxnSp>
        <p:nvCxnSpPr>
          <p:cNvPr id="7" name="Straight Arrow Connector 6">
            <a:extLst>
              <a:ext uri="{FF2B5EF4-FFF2-40B4-BE49-F238E27FC236}">
                <a16:creationId xmlns:a16="http://schemas.microsoft.com/office/drawing/2014/main" id="{0AEFC929-54B2-FAD2-87C4-604D0BBCDAFC}"/>
              </a:ext>
            </a:extLst>
          </p:cNvPr>
          <p:cNvCxnSpPr>
            <a:cxnSpLocks/>
          </p:cNvCxnSpPr>
          <p:nvPr/>
        </p:nvCxnSpPr>
        <p:spPr>
          <a:xfrm flipV="1">
            <a:off x="7898771" y="2318327"/>
            <a:ext cx="1141219" cy="1076805"/>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07836ED-DA5B-FC64-8350-BC9C6C1D77AB}"/>
              </a:ext>
            </a:extLst>
          </p:cNvPr>
          <p:cNvCxnSpPr>
            <a:cxnSpLocks/>
            <a:endCxn id="4" idx="1"/>
          </p:cNvCxnSpPr>
          <p:nvPr/>
        </p:nvCxnSpPr>
        <p:spPr>
          <a:xfrm>
            <a:off x="4285673" y="3428999"/>
            <a:ext cx="985045" cy="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AEB2A36-A0FF-244E-1E70-D660511F35AF}"/>
              </a:ext>
            </a:extLst>
          </p:cNvPr>
          <p:cNvCxnSpPr>
            <a:cxnSpLocks/>
          </p:cNvCxnSpPr>
          <p:nvPr/>
        </p:nvCxnSpPr>
        <p:spPr>
          <a:xfrm>
            <a:off x="7898771" y="3547533"/>
            <a:ext cx="1040079" cy="501227"/>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E653810-11A3-9E55-6191-2E4DED2C493B}"/>
              </a:ext>
            </a:extLst>
          </p:cNvPr>
          <p:cNvSpPr txBox="1"/>
          <p:nvPr/>
        </p:nvSpPr>
        <p:spPr>
          <a:xfrm>
            <a:off x="1256145" y="1544392"/>
            <a:ext cx="1056700" cy="461665"/>
          </a:xfrm>
          <a:prstGeom prst="rect">
            <a:avLst/>
          </a:prstGeom>
          <a:noFill/>
        </p:spPr>
        <p:txBody>
          <a:bodyPr wrap="none" rtlCol="0">
            <a:spAutoFit/>
          </a:bodyPr>
          <a:lstStyle/>
          <a:p>
            <a:r>
              <a:rPr lang="en-CA" sz="2400" b="1" dirty="0">
                <a:latin typeface="Montserrat" panose="00000500000000000000" pitchFamily="2" charset="0"/>
              </a:rPr>
              <a:t>Input</a:t>
            </a:r>
          </a:p>
        </p:txBody>
      </p:sp>
      <p:sp>
        <p:nvSpPr>
          <p:cNvPr id="17" name="TextBox 16">
            <a:extLst>
              <a:ext uri="{FF2B5EF4-FFF2-40B4-BE49-F238E27FC236}">
                <a16:creationId xmlns:a16="http://schemas.microsoft.com/office/drawing/2014/main" id="{668005DC-A688-943E-2E85-D792649DFE08}"/>
              </a:ext>
            </a:extLst>
          </p:cNvPr>
          <p:cNvSpPr txBox="1"/>
          <p:nvPr/>
        </p:nvSpPr>
        <p:spPr>
          <a:xfrm>
            <a:off x="9554677" y="835290"/>
            <a:ext cx="1742785" cy="461665"/>
          </a:xfrm>
          <a:prstGeom prst="rect">
            <a:avLst/>
          </a:prstGeom>
          <a:noFill/>
        </p:spPr>
        <p:txBody>
          <a:bodyPr wrap="none" rtlCol="0">
            <a:spAutoFit/>
          </a:bodyPr>
          <a:lstStyle/>
          <a:p>
            <a:r>
              <a:rPr lang="en-CA" sz="2400" b="1" dirty="0">
                <a:latin typeface="Montserrat" panose="00000500000000000000" pitchFamily="2" charset="0"/>
              </a:rPr>
              <a:t>Summary</a:t>
            </a:r>
          </a:p>
        </p:txBody>
      </p:sp>
      <p:sp>
        <p:nvSpPr>
          <p:cNvPr id="18" name="TextBox 17">
            <a:extLst>
              <a:ext uri="{FF2B5EF4-FFF2-40B4-BE49-F238E27FC236}">
                <a16:creationId xmlns:a16="http://schemas.microsoft.com/office/drawing/2014/main" id="{8A9832A9-A14D-5C47-9197-DC924985239D}"/>
              </a:ext>
            </a:extLst>
          </p:cNvPr>
          <p:cNvSpPr txBox="1"/>
          <p:nvPr/>
        </p:nvSpPr>
        <p:spPr>
          <a:xfrm>
            <a:off x="9961024" y="2969834"/>
            <a:ext cx="779381" cy="461665"/>
          </a:xfrm>
          <a:prstGeom prst="rect">
            <a:avLst/>
          </a:prstGeom>
          <a:noFill/>
        </p:spPr>
        <p:txBody>
          <a:bodyPr wrap="none" rtlCol="0">
            <a:spAutoFit/>
          </a:bodyPr>
          <a:lstStyle/>
          <a:p>
            <a:r>
              <a:rPr lang="en-CA" sz="2400" b="1" dirty="0">
                <a:latin typeface="Montserrat" panose="00000500000000000000" pitchFamily="2" charset="0"/>
              </a:rPr>
              <a:t>Tag</a:t>
            </a:r>
          </a:p>
        </p:txBody>
      </p:sp>
      <p:sp>
        <p:nvSpPr>
          <p:cNvPr id="19" name="TextBox 18">
            <a:extLst>
              <a:ext uri="{FF2B5EF4-FFF2-40B4-BE49-F238E27FC236}">
                <a16:creationId xmlns:a16="http://schemas.microsoft.com/office/drawing/2014/main" id="{CEEE7B3A-732B-6B35-8D2A-8669F663F0BD}"/>
              </a:ext>
            </a:extLst>
          </p:cNvPr>
          <p:cNvSpPr txBox="1"/>
          <p:nvPr/>
        </p:nvSpPr>
        <p:spPr>
          <a:xfrm>
            <a:off x="9754503" y="3410684"/>
            <a:ext cx="1170204" cy="261610"/>
          </a:xfrm>
          <a:prstGeom prst="rect">
            <a:avLst/>
          </a:prstGeom>
          <a:noFill/>
        </p:spPr>
        <p:txBody>
          <a:bodyPr wrap="square">
            <a:spAutoFit/>
          </a:bodyPr>
          <a:lstStyle>
            <a:defPPr marR="0" lvl="0" algn="l" rtl="0">
              <a:lnSpc>
                <a:spcPct val="100000"/>
              </a:lnSpc>
              <a:spcBef>
                <a:spcPts val="0"/>
              </a:spcBef>
              <a:spcAft>
                <a:spcPts val="0"/>
              </a:spcAft>
            </a:defPPr>
            <a:lvl1pPr algn="ctr">
              <a:defRPr sz="1100" i="1">
                <a:latin typeface="Montserrat" panose="00000500000000000000" pitchFamily="2" charset="0"/>
              </a:defRPr>
            </a:lvl1pPr>
          </a:lstStyle>
          <a:p>
            <a:r>
              <a:rPr lang="en-US" dirty="0"/>
              <a:t>News</a:t>
            </a:r>
            <a:endParaRPr lang="en-CA" dirty="0"/>
          </a:p>
        </p:txBody>
      </p:sp>
      <p:pic>
        <p:nvPicPr>
          <p:cNvPr id="1026" name="Picture 2" descr="Google Sheets: Best practices to prepare your data for publishing in your  dashboard | Klipfolio">
            <a:extLst>
              <a:ext uri="{FF2B5EF4-FFF2-40B4-BE49-F238E27FC236}">
                <a16:creationId xmlns:a16="http://schemas.microsoft.com/office/drawing/2014/main" id="{850A3059-726D-359B-1236-E03BC3D141F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175" t="6640" r="26213" b="9111"/>
          <a:stretch/>
        </p:blipFill>
        <p:spPr bwMode="auto">
          <a:xfrm>
            <a:off x="9784449" y="3683331"/>
            <a:ext cx="1090867" cy="1044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1847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g3544fac4121_1_34"/>
          <p:cNvPicPr preferRelativeResize="0"/>
          <p:nvPr/>
        </p:nvPicPr>
        <p:blipFill rotWithShape="1">
          <a:blip r:embed="rId3">
            <a:alphaModFix/>
          </a:blip>
          <a:srcRect/>
          <a:stretch/>
        </p:blipFill>
        <p:spPr>
          <a:xfrm>
            <a:off x="-16386" y="0"/>
            <a:ext cx="12224773" cy="6857999"/>
          </a:xfrm>
          <a:prstGeom prst="rect">
            <a:avLst/>
          </a:prstGeom>
          <a:noFill/>
          <a:ln>
            <a:noFill/>
          </a:ln>
        </p:spPr>
      </p:pic>
      <p:pic>
        <p:nvPicPr>
          <p:cNvPr id="154" name="Google Shape;154;g3544fac4121_1_34"/>
          <p:cNvPicPr preferRelativeResize="0"/>
          <p:nvPr/>
        </p:nvPicPr>
        <p:blipFill rotWithShape="1">
          <a:blip r:embed="rId4">
            <a:alphaModFix/>
          </a:blip>
          <a:srcRect l="2731" t="18969" r="5592" b="23667"/>
          <a:stretch/>
        </p:blipFill>
        <p:spPr>
          <a:xfrm>
            <a:off x="9428854" y="90489"/>
            <a:ext cx="2763145" cy="477788"/>
          </a:xfrm>
          <a:prstGeom prst="rect">
            <a:avLst/>
          </a:prstGeom>
          <a:noFill/>
          <a:ln>
            <a:noFill/>
          </a:ln>
        </p:spPr>
      </p:pic>
      <p:sp>
        <p:nvSpPr>
          <p:cNvPr id="155" name="Google Shape;155;g3544fac4121_1_34"/>
          <p:cNvSpPr/>
          <p:nvPr/>
        </p:nvSpPr>
        <p:spPr>
          <a:xfrm>
            <a:off x="154722" y="90489"/>
            <a:ext cx="98274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CA" sz="2400">
                <a:solidFill>
                  <a:schemeClr val="lt1"/>
                </a:solidFill>
                <a:latin typeface="Montserrat"/>
                <a:ea typeface="Montserrat"/>
                <a:cs typeface="Montserrat"/>
                <a:sym typeface="Montserrat"/>
              </a:rPr>
              <a:t>Structured Output from AI</a:t>
            </a:r>
            <a:endParaRPr sz="1400" b="0" i="0" u="none" strike="noStrike" cap="none">
              <a:solidFill>
                <a:srgbClr val="000000"/>
              </a:solidFill>
              <a:latin typeface="Arial"/>
              <a:ea typeface="Arial"/>
              <a:cs typeface="Arial"/>
              <a:sym typeface="Arial"/>
            </a:endParaRPr>
          </a:p>
        </p:txBody>
      </p:sp>
      <p:sp>
        <p:nvSpPr>
          <p:cNvPr id="156" name="Google Shape;156;g3544fac4121_1_34"/>
          <p:cNvSpPr txBox="1"/>
          <p:nvPr/>
        </p:nvSpPr>
        <p:spPr>
          <a:xfrm rot="5400000">
            <a:off x="9505625" y="3291320"/>
            <a:ext cx="51060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chemeClr val="accent3"/>
                </a:solidFill>
                <a:latin typeface="Calibri"/>
                <a:ea typeface="Calibri"/>
                <a:cs typeface="Calibri"/>
                <a:sym typeface="Calibri"/>
              </a:rPr>
              <a:t>© All rights reserved for Dr. Ryan Ahmed @Stemplicity Inc. </a:t>
            </a:r>
            <a:endParaRPr sz="1400" b="0" i="0" u="none" strike="noStrike" cap="none">
              <a:solidFill>
                <a:srgbClr val="000000"/>
              </a:solidFill>
              <a:latin typeface="Arial"/>
              <a:ea typeface="Arial"/>
              <a:cs typeface="Arial"/>
              <a:sym typeface="Arial"/>
            </a:endParaRPr>
          </a:p>
        </p:txBody>
      </p:sp>
      <p:sp>
        <p:nvSpPr>
          <p:cNvPr id="157" name="Google Shape;157;g3544fac4121_1_34"/>
          <p:cNvSpPr txBox="1"/>
          <p:nvPr/>
        </p:nvSpPr>
        <p:spPr>
          <a:xfrm>
            <a:off x="293300" y="892000"/>
            <a:ext cx="11375100" cy="5106000"/>
          </a:xfrm>
          <a:prstGeom prst="rect">
            <a:avLst/>
          </a:prstGeom>
          <a:noFill/>
          <a:ln>
            <a:noFill/>
          </a:ln>
        </p:spPr>
        <p:txBody>
          <a:bodyPr spcFirstLastPara="1" wrap="square" lIns="91425" tIns="45700" rIns="91425" bIns="45700" anchor="t" anchorCtr="0">
            <a:normAutofit/>
          </a:bodyPr>
          <a:lstStyle/>
          <a:p>
            <a:pPr marL="457200" marR="0" lvl="1" indent="-342900" algn="l" rtl="0">
              <a:lnSpc>
                <a:spcPct val="90000"/>
              </a:lnSpc>
              <a:spcBef>
                <a:spcPts val="1000"/>
              </a:spcBef>
              <a:spcAft>
                <a:spcPts val="0"/>
              </a:spcAft>
              <a:buClr>
                <a:srgbClr val="1BBFD1"/>
              </a:buClr>
              <a:buSzPts val="1800"/>
              <a:buFont typeface="Montserrat"/>
              <a:buChar char="○"/>
            </a:pPr>
            <a:r>
              <a:rPr lang="en-CA" sz="1800" dirty="0">
                <a:solidFill>
                  <a:schemeClr val="dk1"/>
                </a:solidFill>
                <a:latin typeface="Montserrat"/>
                <a:ea typeface="Montserrat"/>
                <a:cs typeface="Montserrat"/>
                <a:sym typeface="Montserrat"/>
              </a:rPr>
              <a:t>Structured Output - Parse Structured Data from AI Responses</a:t>
            </a:r>
            <a:endParaRPr sz="1800" b="0" i="0" u="none" strike="noStrike" cap="none" dirty="0">
              <a:solidFill>
                <a:srgbClr val="188038"/>
              </a:solidFill>
              <a:latin typeface="Montserrat"/>
              <a:ea typeface="Montserrat"/>
              <a:cs typeface="Montserrat"/>
              <a:sym typeface="Montserrat"/>
            </a:endParaRPr>
          </a:p>
          <a:p>
            <a:pPr marL="457200" marR="0" lvl="1" indent="-342900" algn="l" rtl="0">
              <a:lnSpc>
                <a:spcPct val="90000"/>
              </a:lnSpc>
              <a:spcBef>
                <a:spcPts val="1000"/>
              </a:spcBef>
              <a:spcAft>
                <a:spcPts val="0"/>
              </a:spcAft>
              <a:buClr>
                <a:srgbClr val="1BBFD1"/>
              </a:buClr>
              <a:buSzPts val="1800"/>
              <a:buFont typeface="Montserrat"/>
              <a:buChar char="○"/>
            </a:pPr>
            <a:r>
              <a:rPr lang="en-CA" sz="1800" dirty="0">
                <a:solidFill>
                  <a:schemeClr val="dk1"/>
                </a:solidFill>
                <a:latin typeface="Montserrat"/>
                <a:ea typeface="Montserrat"/>
                <a:cs typeface="Montserrat"/>
                <a:sym typeface="Montserrat"/>
              </a:rPr>
              <a:t>Chat → Summarizer Agent → AI → Structured Output →  Google Sheets</a:t>
            </a:r>
            <a:endParaRPr sz="1800" dirty="0">
              <a:solidFill>
                <a:schemeClr val="dk1"/>
              </a:solidFill>
              <a:latin typeface="Montserrat"/>
              <a:ea typeface="Montserrat"/>
              <a:cs typeface="Montserrat"/>
              <a:sym typeface="Montserrat"/>
            </a:endParaRPr>
          </a:p>
          <a:p>
            <a:pPr marL="457200" marR="0" lvl="1" indent="-342900" algn="l" rtl="0">
              <a:lnSpc>
                <a:spcPct val="90000"/>
              </a:lnSpc>
              <a:spcBef>
                <a:spcPts val="1000"/>
              </a:spcBef>
              <a:spcAft>
                <a:spcPts val="0"/>
              </a:spcAft>
              <a:buClr>
                <a:srgbClr val="1BBFD1"/>
              </a:buClr>
              <a:buSzPts val="1800"/>
              <a:buFont typeface="Montserrat"/>
              <a:buChar char="○"/>
            </a:pPr>
            <a:r>
              <a:rPr lang="en-CA" sz="1800" dirty="0">
                <a:solidFill>
                  <a:schemeClr val="dk1"/>
                </a:solidFill>
                <a:latin typeface="Montserrat"/>
                <a:ea typeface="Montserrat"/>
                <a:cs typeface="Montserrat"/>
                <a:sym typeface="Montserrat"/>
              </a:rPr>
              <a:t>Update the prompt, so that it outputs both tag and summary</a:t>
            </a:r>
            <a:endParaRPr sz="1800" dirty="0">
              <a:solidFill>
                <a:schemeClr val="dk1"/>
              </a:solidFill>
              <a:latin typeface="Montserrat"/>
              <a:ea typeface="Montserrat"/>
              <a:cs typeface="Montserrat"/>
              <a:sym typeface="Montserrat"/>
            </a:endParaRPr>
          </a:p>
          <a:p>
            <a:pPr marL="457200" marR="0" lvl="0" indent="0" algn="l" rtl="0">
              <a:lnSpc>
                <a:spcPct val="90000"/>
              </a:lnSpc>
              <a:spcBef>
                <a:spcPts val="1000"/>
              </a:spcBef>
              <a:spcAft>
                <a:spcPts val="0"/>
              </a:spcAft>
              <a:buNone/>
            </a:pPr>
            <a:endParaRPr sz="1800" dirty="0">
              <a:solidFill>
                <a:schemeClr val="dk1"/>
              </a:solidFill>
              <a:latin typeface="Montserrat"/>
              <a:ea typeface="Montserrat"/>
              <a:cs typeface="Montserrat"/>
              <a:sym typeface="Montserrat"/>
            </a:endParaRPr>
          </a:p>
          <a:p>
            <a:pPr marL="457200" marR="0" lvl="0" indent="0" algn="l" rtl="0">
              <a:lnSpc>
                <a:spcPct val="90000"/>
              </a:lnSpc>
              <a:spcBef>
                <a:spcPts val="1000"/>
              </a:spcBef>
              <a:spcAft>
                <a:spcPts val="0"/>
              </a:spcAft>
              <a:buNone/>
            </a:pPr>
            <a:endParaRPr sz="1800" dirty="0">
              <a:solidFill>
                <a:schemeClr val="dk1"/>
              </a:solidFill>
              <a:latin typeface="Montserrat"/>
              <a:ea typeface="Montserrat"/>
              <a:cs typeface="Montserrat"/>
              <a:sym typeface="Montserrat"/>
            </a:endParaRPr>
          </a:p>
          <a:p>
            <a:pPr marL="457200" marR="0" lvl="0" indent="0" algn="l" rtl="0">
              <a:lnSpc>
                <a:spcPct val="90000"/>
              </a:lnSpc>
              <a:spcBef>
                <a:spcPts val="1000"/>
              </a:spcBef>
              <a:spcAft>
                <a:spcPts val="0"/>
              </a:spcAft>
              <a:buNone/>
            </a:pPr>
            <a:endParaRPr sz="1800" dirty="0">
              <a:solidFill>
                <a:schemeClr val="dk1"/>
              </a:solidFill>
              <a:latin typeface="Montserrat"/>
              <a:ea typeface="Montserrat"/>
              <a:cs typeface="Montserrat"/>
              <a:sym typeface="Montserrat"/>
            </a:endParaRPr>
          </a:p>
          <a:p>
            <a:pPr marL="457200" marR="0" lvl="0" indent="0" algn="l" rtl="0">
              <a:lnSpc>
                <a:spcPct val="90000"/>
              </a:lnSpc>
              <a:spcBef>
                <a:spcPts val="1000"/>
              </a:spcBef>
              <a:spcAft>
                <a:spcPts val="0"/>
              </a:spcAft>
              <a:buNone/>
            </a:pPr>
            <a:endParaRPr sz="1800" dirty="0">
              <a:solidFill>
                <a:schemeClr val="dk1"/>
              </a:solidFill>
              <a:latin typeface="Montserrat"/>
              <a:ea typeface="Montserrat"/>
              <a:cs typeface="Montserrat"/>
              <a:sym typeface="Montserrat"/>
            </a:endParaRPr>
          </a:p>
          <a:p>
            <a:pPr marL="457200" marR="0" lvl="0" indent="0" algn="l" rtl="0">
              <a:lnSpc>
                <a:spcPct val="90000"/>
              </a:lnSpc>
              <a:spcBef>
                <a:spcPts val="1000"/>
              </a:spcBef>
              <a:spcAft>
                <a:spcPts val="0"/>
              </a:spcAft>
              <a:buNone/>
            </a:pPr>
            <a:endParaRPr sz="1800" dirty="0">
              <a:solidFill>
                <a:schemeClr val="dk1"/>
              </a:solidFill>
              <a:latin typeface="Montserrat"/>
              <a:ea typeface="Montserrat"/>
              <a:cs typeface="Montserrat"/>
              <a:sym typeface="Montserrat"/>
            </a:endParaRPr>
          </a:p>
          <a:p>
            <a:pPr marL="457200" marR="0" lvl="0" indent="0" algn="l" rtl="0">
              <a:lnSpc>
                <a:spcPct val="90000"/>
              </a:lnSpc>
              <a:spcBef>
                <a:spcPts val="1000"/>
              </a:spcBef>
              <a:spcAft>
                <a:spcPts val="0"/>
              </a:spcAft>
              <a:buNone/>
            </a:pPr>
            <a:endParaRPr sz="1800" dirty="0">
              <a:solidFill>
                <a:schemeClr val="dk1"/>
              </a:solidFill>
              <a:latin typeface="Montserrat"/>
              <a:ea typeface="Montserrat"/>
              <a:cs typeface="Montserrat"/>
              <a:sym typeface="Montserrat"/>
            </a:endParaRPr>
          </a:p>
          <a:p>
            <a:pPr marL="457200" marR="0" lvl="1" indent="-342900" algn="l" rtl="0">
              <a:lnSpc>
                <a:spcPct val="90000"/>
              </a:lnSpc>
              <a:spcBef>
                <a:spcPts val="1000"/>
              </a:spcBef>
              <a:spcAft>
                <a:spcPts val="0"/>
              </a:spcAft>
              <a:buClr>
                <a:srgbClr val="1BBFD1"/>
              </a:buClr>
              <a:buSzPts val="1800"/>
              <a:buFont typeface="Montserrat"/>
              <a:buChar char="○"/>
            </a:pPr>
            <a:endParaRPr lang="en-CA" sz="1800" dirty="0">
              <a:solidFill>
                <a:schemeClr val="dk1"/>
              </a:solidFill>
              <a:latin typeface="Montserrat"/>
              <a:ea typeface="Montserrat"/>
              <a:cs typeface="Montserrat"/>
              <a:sym typeface="Montserrat"/>
            </a:endParaRPr>
          </a:p>
          <a:p>
            <a:pPr marL="914400" marR="0" lvl="0" indent="0" algn="l" rtl="0">
              <a:lnSpc>
                <a:spcPct val="90000"/>
              </a:lnSpc>
              <a:spcBef>
                <a:spcPts val="1000"/>
              </a:spcBef>
              <a:spcAft>
                <a:spcPts val="0"/>
              </a:spcAft>
              <a:buNone/>
            </a:pPr>
            <a:endParaRPr dirty="0">
              <a:solidFill>
                <a:schemeClr val="dk1"/>
              </a:solidFill>
              <a:latin typeface="Montserrat"/>
              <a:ea typeface="Montserrat"/>
              <a:cs typeface="Montserrat"/>
              <a:sym typeface="Montserrat"/>
            </a:endParaRPr>
          </a:p>
          <a:p>
            <a:pPr marL="914400" marR="0" lvl="0" indent="0" algn="l" rtl="0">
              <a:lnSpc>
                <a:spcPct val="90000"/>
              </a:lnSpc>
              <a:spcBef>
                <a:spcPts val="1000"/>
              </a:spcBef>
              <a:spcAft>
                <a:spcPts val="0"/>
              </a:spcAft>
              <a:buNone/>
            </a:pPr>
            <a:endParaRPr sz="1800" b="0" i="0" u="none" strike="noStrike" cap="none" dirty="0">
              <a:solidFill>
                <a:schemeClr val="dk1"/>
              </a:solidFill>
              <a:latin typeface="Montserrat"/>
              <a:ea typeface="Montserrat"/>
              <a:cs typeface="Montserrat"/>
              <a:sym typeface="Montserrat"/>
            </a:endParaRPr>
          </a:p>
          <a:p>
            <a:pPr marL="914400" marR="0" lvl="0" indent="0" algn="l" rtl="0">
              <a:lnSpc>
                <a:spcPct val="90000"/>
              </a:lnSpc>
              <a:spcBef>
                <a:spcPts val="1000"/>
              </a:spcBef>
              <a:spcAft>
                <a:spcPts val="0"/>
              </a:spcAft>
              <a:buClr>
                <a:srgbClr val="000000"/>
              </a:buClr>
              <a:buSzPts val="1800"/>
              <a:buFont typeface="Arial"/>
              <a:buNone/>
            </a:pPr>
            <a:endParaRPr sz="1800" b="0" i="0" u="none" strike="noStrike" cap="none" dirty="0">
              <a:solidFill>
                <a:schemeClr val="dk1"/>
              </a:solidFill>
              <a:latin typeface="Montserrat"/>
              <a:ea typeface="Montserrat"/>
              <a:cs typeface="Montserrat"/>
              <a:sym typeface="Montserrat"/>
            </a:endParaRPr>
          </a:p>
        </p:txBody>
      </p:sp>
      <p:sp>
        <p:nvSpPr>
          <p:cNvPr id="158" name="Google Shape;158;g3544fac4121_1_34"/>
          <p:cNvSpPr/>
          <p:nvPr/>
        </p:nvSpPr>
        <p:spPr>
          <a:xfrm>
            <a:off x="1016101" y="2471407"/>
            <a:ext cx="9402517" cy="2673248"/>
          </a:xfrm>
          <a:prstGeom prst="roundRect">
            <a:avLst>
              <a:gd name="adj" fmla="val 16667"/>
            </a:avLst>
          </a:prstGeom>
          <a:solidFill>
            <a:srgbClr val="0C175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CA" sz="1800" dirty="0">
                <a:solidFill>
                  <a:schemeClr val="lt1"/>
                </a:solidFill>
                <a:latin typeface="Montserrat" panose="00000500000000000000" pitchFamily="2" charset="0"/>
                <a:ea typeface="Calibri"/>
                <a:cs typeface="Calibri"/>
                <a:sym typeface="Calibri"/>
              </a:rPr>
              <a:t>Summarize the user input in a single sentence. Provide the output as </a:t>
            </a:r>
            <a:r>
              <a:rPr lang="en-CA" sz="1800" dirty="0" err="1">
                <a:solidFill>
                  <a:schemeClr val="lt1"/>
                </a:solidFill>
                <a:latin typeface="Montserrat" panose="00000500000000000000" pitchFamily="2" charset="0"/>
                <a:ea typeface="Calibri"/>
                <a:cs typeface="Calibri"/>
                <a:sym typeface="Calibri"/>
              </a:rPr>
              <a:t>json</a:t>
            </a:r>
            <a:endParaRPr sz="1800" dirty="0">
              <a:solidFill>
                <a:schemeClr val="lt1"/>
              </a:solidFill>
              <a:latin typeface="Montserrat" panose="00000500000000000000" pitchFamily="2" charset="0"/>
              <a:ea typeface="Calibri"/>
              <a:cs typeface="Calibri"/>
              <a:sym typeface="Calibri"/>
            </a:endParaRPr>
          </a:p>
          <a:p>
            <a:pPr marL="0" lvl="0" indent="0" algn="ctr" rtl="0">
              <a:spcBef>
                <a:spcPts val="0"/>
              </a:spcBef>
              <a:spcAft>
                <a:spcPts val="0"/>
              </a:spcAft>
              <a:buClr>
                <a:schemeClr val="dk1"/>
              </a:buClr>
              <a:buSzPts val="1100"/>
              <a:buFont typeface="Arial"/>
              <a:buNone/>
            </a:pPr>
            <a:endParaRPr sz="1800" dirty="0">
              <a:solidFill>
                <a:schemeClr val="lt1"/>
              </a:solidFill>
              <a:latin typeface="Montserrat" panose="00000500000000000000" pitchFamily="2" charset="0"/>
              <a:ea typeface="Calibri"/>
              <a:cs typeface="Calibri"/>
              <a:sym typeface="Calibri"/>
            </a:endParaRPr>
          </a:p>
          <a:p>
            <a:pPr marL="0" lvl="0" indent="0" algn="ctr" rtl="0">
              <a:spcBef>
                <a:spcPts val="0"/>
              </a:spcBef>
              <a:spcAft>
                <a:spcPts val="0"/>
              </a:spcAft>
              <a:buClr>
                <a:schemeClr val="dk1"/>
              </a:buClr>
              <a:buSzPts val="1100"/>
              <a:buFont typeface="Arial"/>
              <a:buNone/>
            </a:pPr>
            <a:r>
              <a:rPr lang="en-CA" sz="1800" dirty="0">
                <a:solidFill>
                  <a:schemeClr val="lt1"/>
                </a:solidFill>
                <a:latin typeface="Montserrat" panose="00000500000000000000" pitchFamily="2" charset="0"/>
                <a:ea typeface="Calibri"/>
                <a:cs typeface="Calibri"/>
                <a:sym typeface="Calibri"/>
              </a:rPr>
              <a:t>{{ $</a:t>
            </a:r>
            <a:r>
              <a:rPr lang="en-CA" sz="1800" dirty="0" err="1">
                <a:solidFill>
                  <a:schemeClr val="lt1"/>
                </a:solidFill>
                <a:latin typeface="Montserrat" panose="00000500000000000000" pitchFamily="2" charset="0"/>
                <a:ea typeface="Calibri"/>
                <a:cs typeface="Calibri"/>
                <a:sym typeface="Calibri"/>
              </a:rPr>
              <a:t>json.chatInput</a:t>
            </a:r>
            <a:r>
              <a:rPr lang="en-CA" sz="1800" dirty="0">
                <a:solidFill>
                  <a:schemeClr val="lt1"/>
                </a:solidFill>
                <a:latin typeface="Montserrat" panose="00000500000000000000" pitchFamily="2" charset="0"/>
                <a:ea typeface="Calibri"/>
                <a:cs typeface="Calibri"/>
                <a:sym typeface="Calibri"/>
              </a:rPr>
              <a:t> }}</a:t>
            </a:r>
            <a:endParaRPr sz="1800" dirty="0">
              <a:solidFill>
                <a:schemeClr val="lt1"/>
              </a:solidFill>
              <a:latin typeface="Montserrat" panose="00000500000000000000" pitchFamily="2" charset="0"/>
              <a:ea typeface="Calibri"/>
              <a:cs typeface="Calibri"/>
              <a:sym typeface="Calibri"/>
            </a:endParaRPr>
          </a:p>
          <a:p>
            <a:pPr marL="0" lvl="0" indent="0" algn="ctr" rtl="0">
              <a:spcBef>
                <a:spcPts val="0"/>
              </a:spcBef>
              <a:spcAft>
                <a:spcPts val="0"/>
              </a:spcAft>
              <a:buClr>
                <a:schemeClr val="dk1"/>
              </a:buClr>
              <a:buSzPts val="1100"/>
              <a:buFont typeface="Arial"/>
              <a:buNone/>
            </a:pPr>
            <a:endParaRPr sz="1800" dirty="0">
              <a:solidFill>
                <a:schemeClr val="lt1"/>
              </a:solidFill>
              <a:latin typeface="Montserrat" panose="00000500000000000000" pitchFamily="2" charset="0"/>
              <a:ea typeface="Calibri"/>
              <a:cs typeface="Calibri"/>
              <a:sym typeface="Calibri"/>
            </a:endParaRPr>
          </a:p>
          <a:p>
            <a:pPr marL="0" lvl="0" indent="0" algn="ctr" rtl="0">
              <a:spcBef>
                <a:spcPts val="0"/>
              </a:spcBef>
              <a:spcAft>
                <a:spcPts val="0"/>
              </a:spcAft>
              <a:buClr>
                <a:schemeClr val="dk1"/>
              </a:buClr>
              <a:buSzPts val="1100"/>
              <a:buFont typeface="Arial"/>
              <a:buNone/>
            </a:pPr>
            <a:r>
              <a:rPr lang="en-CA" sz="1800" dirty="0">
                <a:solidFill>
                  <a:schemeClr val="lt1"/>
                </a:solidFill>
                <a:latin typeface="Montserrat" panose="00000500000000000000" pitchFamily="2" charset="0"/>
                <a:ea typeface="Calibri"/>
                <a:cs typeface="Calibri"/>
                <a:sym typeface="Calibri"/>
              </a:rPr>
              <a:t>Output should be in the following format:</a:t>
            </a:r>
            <a:endParaRPr sz="1800" dirty="0">
              <a:solidFill>
                <a:schemeClr val="lt1"/>
              </a:solidFill>
              <a:latin typeface="Montserrat" panose="00000500000000000000" pitchFamily="2" charset="0"/>
              <a:ea typeface="Calibri"/>
              <a:cs typeface="Calibri"/>
              <a:sym typeface="Calibri"/>
            </a:endParaRPr>
          </a:p>
          <a:p>
            <a:pPr marL="0" lvl="0" indent="0" algn="ctr" rtl="0">
              <a:spcBef>
                <a:spcPts val="0"/>
              </a:spcBef>
              <a:spcAft>
                <a:spcPts val="0"/>
              </a:spcAft>
              <a:buClr>
                <a:schemeClr val="dk1"/>
              </a:buClr>
              <a:buSzPts val="1100"/>
              <a:buFont typeface="Arial"/>
              <a:buNone/>
            </a:pPr>
            <a:endParaRPr sz="1800" dirty="0">
              <a:solidFill>
                <a:schemeClr val="lt1"/>
              </a:solidFill>
              <a:latin typeface="Montserrat" panose="00000500000000000000" pitchFamily="2" charset="0"/>
              <a:ea typeface="Calibri"/>
              <a:cs typeface="Calibri"/>
              <a:sym typeface="Calibri"/>
            </a:endParaRPr>
          </a:p>
          <a:p>
            <a:pPr marL="0" lvl="0" indent="0" algn="ctr" rtl="0">
              <a:spcBef>
                <a:spcPts val="0"/>
              </a:spcBef>
              <a:spcAft>
                <a:spcPts val="0"/>
              </a:spcAft>
              <a:buClr>
                <a:schemeClr val="dk1"/>
              </a:buClr>
              <a:buSzPts val="1100"/>
              <a:buFont typeface="Arial"/>
              <a:buNone/>
            </a:pPr>
            <a:r>
              <a:rPr lang="en-CA" sz="1800" dirty="0">
                <a:solidFill>
                  <a:schemeClr val="lt1"/>
                </a:solidFill>
                <a:latin typeface="Montserrat" panose="00000500000000000000" pitchFamily="2" charset="0"/>
                <a:ea typeface="Calibri"/>
                <a:cs typeface="Calibri"/>
                <a:sym typeface="Calibri"/>
              </a:rPr>
              <a:t>{“Tag": "News", “Summary": "summary of the article"}</a:t>
            </a:r>
            <a:endParaRPr sz="1800" dirty="0">
              <a:solidFill>
                <a:schemeClr val="lt1"/>
              </a:solidFill>
              <a:latin typeface="Montserrat" panose="00000500000000000000" pitchFamily="2" charset="0"/>
              <a:ea typeface="Calibri"/>
              <a:cs typeface="Calibri"/>
              <a:sym typeface="Calibri"/>
            </a:endParaRPr>
          </a:p>
          <a:p>
            <a:pPr marL="0" lvl="0" indent="0" algn="ctr" rtl="0">
              <a:spcBef>
                <a:spcPts val="0"/>
              </a:spcBef>
              <a:spcAft>
                <a:spcPts val="0"/>
              </a:spcAft>
              <a:buNone/>
            </a:pPr>
            <a:r>
              <a:rPr lang="en-CA" sz="1800" dirty="0">
                <a:latin typeface="Montserrat" panose="00000500000000000000" pitchFamily="2" charset="0"/>
                <a:ea typeface="Calibri"/>
                <a:cs typeface="Calibri"/>
                <a:sym typeface="Calibri"/>
              </a:rPr>
              <a:t>\</a:t>
            </a:r>
            <a:endParaRPr sz="1800" dirty="0">
              <a:latin typeface="Montserrat" panose="00000500000000000000" pitchFamily="2" charset="0"/>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2">
          <a:extLst>
            <a:ext uri="{FF2B5EF4-FFF2-40B4-BE49-F238E27FC236}">
              <a16:creationId xmlns:a16="http://schemas.microsoft.com/office/drawing/2014/main" id="{02B45A59-A4D6-5716-C45E-7514C40B7E28}"/>
            </a:ext>
          </a:extLst>
        </p:cNvPr>
        <p:cNvGrpSpPr/>
        <p:nvPr/>
      </p:nvGrpSpPr>
      <p:grpSpPr>
        <a:xfrm>
          <a:off x="0" y="0"/>
          <a:ext cx="0" cy="0"/>
          <a:chOff x="0" y="0"/>
          <a:chExt cx="0" cy="0"/>
        </a:xfrm>
      </p:grpSpPr>
      <p:pic>
        <p:nvPicPr>
          <p:cNvPr id="153" name="Google Shape;153;g3544fac4121_1_34">
            <a:extLst>
              <a:ext uri="{FF2B5EF4-FFF2-40B4-BE49-F238E27FC236}">
                <a16:creationId xmlns:a16="http://schemas.microsoft.com/office/drawing/2014/main" id="{30DC0BC1-99D3-C193-EAA6-D0A4378262A4}"/>
              </a:ext>
            </a:extLst>
          </p:cNvPr>
          <p:cNvPicPr preferRelativeResize="0"/>
          <p:nvPr/>
        </p:nvPicPr>
        <p:blipFill rotWithShape="1">
          <a:blip r:embed="rId3">
            <a:alphaModFix/>
          </a:blip>
          <a:srcRect/>
          <a:stretch/>
        </p:blipFill>
        <p:spPr>
          <a:xfrm>
            <a:off x="-16386" y="0"/>
            <a:ext cx="12224773" cy="6857999"/>
          </a:xfrm>
          <a:prstGeom prst="rect">
            <a:avLst/>
          </a:prstGeom>
          <a:noFill/>
          <a:ln>
            <a:noFill/>
          </a:ln>
        </p:spPr>
      </p:pic>
      <p:pic>
        <p:nvPicPr>
          <p:cNvPr id="154" name="Google Shape;154;g3544fac4121_1_34">
            <a:extLst>
              <a:ext uri="{FF2B5EF4-FFF2-40B4-BE49-F238E27FC236}">
                <a16:creationId xmlns:a16="http://schemas.microsoft.com/office/drawing/2014/main" id="{32BEEA1F-E959-DB3A-32B1-871FE88C43C2}"/>
              </a:ext>
            </a:extLst>
          </p:cNvPr>
          <p:cNvPicPr preferRelativeResize="0"/>
          <p:nvPr/>
        </p:nvPicPr>
        <p:blipFill rotWithShape="1">
          <a:blip r:embed="rId4">
            <a:alphaModFix/>
          </a:blip>
          <a:srcRect l="2731" t="18969" r="5592" b="23667"/>
          <a:stretch/>
        </p:blipFill>
        <p:spPr>
          <a:xfrm>
            <a:off x="9428854" y="90489"/>
            <a:ext cx="2763145" cy="477788"/>
          </a:xfrm>
          <a:prstGeom prst="rect">
            <a:avLst/>
          </a:prstGeom>
          <a:noFill/>
          <a:ln>
            <a:noFill/>
          </a:ln>
        </p:spPr>
      </p:pic>
      <p:sp>
        <p:nvSpPr>
          <p:cNvPr id="155" name="Google Shape;155;g3544fac4121_1_34">
            <a:extLst>
              <a:ext uri="{FF2B5EF4-FFF2-40B4-BE49-F238E27FC236}">
                <a16:creationId xmlns:a16="http://schemas.microsoft.com/office/drawing/2014/main" id="{D0BB915F-901A-8ABE-8D24-66BE2DF127A8}"/>
              </a:ext>
            </a:extLst>
          </p:cNvPr>
          <p:cNvSpPr/>
          <p:nvPr/>
        </p:nvSpPr>
        <p:spPr>
          <a:xfrm>
            <a:off x="154722" y="90489"/>
            <a:ext cx="98274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CA" sz="2400" dirty="0">
                <a:solidFill>
                  <a:schemeClr val="lt1"/>
                </a:solidFill>
                <a:latin typeface="Montserrat"/>
                <a:ea typeface="Montserrat"/>
                <a:cs typeface="Montserrat"/>
                <a:sym typeface="Montserrat"/>
              </a:rPr>
              <a:t>Let’s configure our OpenAI Chat Model</a:t>
            </a:r>
            <a:endParaRPr sz="1400" b="0" i="0" u="none" strike="noStrike" cap="none" dirty="0">
              <a:solidFill>
                <a:srgbClr val="000000"/>
              </a:solidFill>
              <a:latin typeface="Arial"/>
              <a:ea typeface="Arial"/>
              <a:cs typeface="Arial"/>
              <a:sym typeface="Arial"/>
            </a:endParaRPr>
          </a:p>
        </p:txBody>
      </p:sp>
      <p:sp>
        <p:nvSpPr>
          <p:cNvPr id="156" name="Google Shape;156;g3544fac4121_1_34">
            <a:extLst>
              <a:ext uri="{FF2B5EF4-FFF2-40B4-BE49-F238E27FC236}">
                <a16:creationId xmlns:a16="http://schemas.microsoft.com/office/drawing/2014/main" id="{D624019A-2FCC-9F43-250A-74BCEDB3C808}"/>
              </a:ext>
            </a:extLst>
          </p:cNvPr>
          <p:cNvSpPr txBox="1"/>
          <p:nvPr/>
        </p:nvSpPr>
        <p:spPr>
          <a:xfrm rot="5400000">
            <a:off x="9505625" y="3291320"/>
            <a:ext cx="51060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chemeClr val="accent3"/>
                </a:solidFill>
                <a:latin typeface="Calibri"/>
                <a:ea typeface="Calibri"/>
                <a:cs typeface="Calibri"/>
                <a:sym typeface="Calibri"/>
              </a:rPr>
              <a:t>© All rights reserved for Dr. Ryan Ahmed @Stemplicity Inc. </a:t>
            </a:r>
            <a:endParaRPr sz="1400" b="0" i="0" u="none" strike="noStrike" cap="none">
              <a:solidFill>
                <a:srgbClr val="000000"/>
              </a:solidFill>
              <a:latin typeface="Arial"/>
              <a:ea typeface="Arial"/>
              <a:cs typeface="Arial"/>
              <a:sym typeface="Arial"/>
            </a:endParaRPr>
          </a:p>
        </p:txBody>
      </p:sp>
      <p:sp>
        <p:nvSpPr>
          <p:cNvPr id="157" name="Google Shape;157;g3544fac4121_1_34">
            <a:extLst>
              <a:ext uri="{FF2B5EF4-FFF2-40B4-BE49-F238E27FC236}">
                <a16:creationId xmlns:a16="http://schemas.microsoft.com/office/drawing/2014/main" id="{2C2CEFCD-6FB4-EC27-DE58-AD49FDF06A1B}"/>
              </a:ext>
            </a:extLst>
          </p:cNvPr>
          <p:cNvSpPr txBox="1"/>
          <p:nvPr/>
        </p:nvSpPr>
        <p:spPr>
          <a:xfrm>
            <a:off x="293300" y="892000"/>
            <a:ext cx="11375100" cy="5106000"/>
          </a:xfrm>
          <a:prstGeom prst="rect">
            <a:avLst/>
          </a:prstGeom>
          <a:noFill/>
          <a:ln>
            <a:noFill/>
          </a:ln>
        </p:spPr>
        <p:txBody>
          <a:bodyPr spcFirstLastPara="1" wrap="square" lIns="91425" tIns="45700" rIns="91425" bIns="45700" anchor="t" anchorCtr="0">
            <a:normAutofit/>
          </a:bodyPr>
          <a:lstStyle/>
          <a:p>
            <a:pPr marL="457200" marR="0" lvl="1" indent="-342900" algn="l" rtl="0">
              <a:lnSpc>
                <a:spcPct val="90000"/>
              </a:lnSpc>
              <a:spcBef>
                <a:spcPts val="1000"/>
              </a:spcBef>
              <a:spcAft>
                <a:spcPts val="0"/>
              </a:spcAft>
              <a:buClr>
                <a:srgbClr val="1BBFD1"/>
              </a:buClr>
              <a:buSzPts val="1800"/>
              <a:buFont typeface="Montserrat"/>
              <a:buChar char="○"/>
            </a:pPr>
            <a:r>
              <a:rPr lang="en-CA" sz="1800" dirty="0">
                <a:solidFill>
                  <a:schemeClr val="dk1"/>
                </a:solidFill>
                <a:latin typeface="Montserrat"/>
                <a:ea typeface="Montserrat"/>
                <a:cs typeface="Montserrat"/>
                <a:sym typeface="Montserrat"/>
              </a:rPr>
              <a:t>You can configure the response format to Json.</a:t>
            </a:r>
            <a:endParaRPr sz="1800" dirty="0">
              <a:solidFill>
                <a:schemeClr val="dk1"/>
              </a:solidFill>
              <a:latin typeface="Montserrat"/>
              <a:ea typeface="Montserrat"/>
              <a:cs typeface="Montserrat"/>
              <a:sym typeface="Montserrat"/>
            </a:endParaRPr>
          </a:p>
          <a:p>
            <a:pPr marL="914400" marR="0" lvl="0" indent="0" algn="l" rtl="0">
              <a:lnSpc>
                <a:spcPct val="90000"/>
              </a:lnSpc>
              <a:spcBef>
                <a:spcPts val="1000"/>
              </a:spcBef>
              <a:spcAft>
                <a:spcPts val="0"/>
              </a:spcAft>
              <a:buNone/>
            </a:pPr>
            <a:endParaRPr dirty="0">
              <a:solidFill>
                <a:schemeClr val="dk1"/>
              </a:solidFill>
              <a:latin typeface="Montserrat"/>
              <a:ea typeface="Montserrat"/>
              <a:cs typeface="Montserrat"/>
              <a:sym typeface="Montserrat"/>
            </a:endParaRPr>
          </a:p>
          <a:p>
            <a:pPr marL="914400" marR="0" lvl="0" indent="0" algn="l" rtl="0">
              <a:lnSpc>
                <a:spcPct val="90000"/>
              </a:lnSpc>
              <a:spcBef>
                <a:spcPts val="1000"/>
              </a:spcBef>
              <a:spcAft>
                <a:spcPts val="0"/>
              </a:spcAft>
              <a:buNone/>
            </a:pPr>
            <a:endParaRPr sz="1800" b="0" i="0" u="none" strike="noStrike" cap="none" dirty="0">
              <a:solidFill>
                <a:schemeClr val="dk1"/>
              </a:solidFill>
              <a:latin typeface="Montserrat"/>
              <a:ea typeface="Montserrat"/>
              <a:cs typeface="Montserrat"/>
              <a:sym typeface="Montserrat"/>
            </a:endParaRPr>
          </a:p>
          <a:p>
            <a:pPr marL="914400" marR="0" lvl="0" indent="0" algn="l" rtl="0">
              <a:lnSpc>
                <a:spcPct val="90000"/>
              </a:lnSpc>
              <a:spcBef>
                <a:spcPts val="1000"/>
              </a:spcBef>
              <a:spcAft>
                <a:spcPts val="0"/>
              </a:spcAft>
              <a:buClr>
                <a:srgbClr val="000000"/>
              </a:buClr>
              <a:buSzPts val="1800"/>
              <a:buFont typeface="Arial"/>
              <a:buNone/>
            </a:pPr>
            <a:endParaRPr sz="1800" b="0" i="0" u="none" strike="noStrike" cap="none" dirty="0">
              <a:solidFill>
                <a:schemeClr val="dk1"/>
              </a:solidFill>
              <a:latin typeface="Montserrat"/>
              <a:ea typeface="Montserrat"/>
              <a:cs typeface="Montserrat"/>
              <a:sym typeface="Montserrat"/>
            </a:endParaRPr>
          </a:p>
        </p:txBody>
      </p:sp>
      <p:pic>
        <p:nvPicPr>
          <p:cNvPr id="4" name="Picture 3">
            <a:extLst>
              <a:ext uri="{FF2B5EF4-FFF2-40B4-BE49-F238E27FC236}">
                <a16:creationId xmlns:a16="http://schemas.microsoft.com/office/drawing/2014/main" id="{F7707E02-5AA3-4350-654B-1DE96B549768}"/>
              </a:ext>
            </a:extLst>
          </p:cNvPr>
          <p:cNvPicPr>
            <a:picLocks noChangeAspect="1"/>
          </p:cNvPicPr>
          <p:nvPr/>
        </p:nvPicPr>
        <p:blipFill>
          <a:blip r:embed="rId5"/>
          <a:stretch>
            <a:fillRect/>
          </a:stretch>
        </p:blipFill>
        <p:spPr>
          <a:xfrm>
            <a:off x="164589" y="1579436"/>
            <a:ext cx="5771856" cy="3131178"/>
          </a:xfrm>
          <a:prstGeom prst="rect">
            <a:avLst/>
          </a:prstGeom>
        </p:spPr>
      </p:pic>
      <p:pic>
        <p:nvPicPr>
          <p:cNvPr id="5" name="Picture 4">
            <a:extLst>
              <a:ext uri="{FF2B5EF4-FFF2-40B4-BE49-F238E27FC236}">
                <a16:creationId xmlns:a16="http://schemas.microsoft.com/office/drawing/2014/main" id="{65981A6A-5FE8-BC4E-6E09-BDDB3A557470}"/>
              </a:ext>
            </a:extLst>
          </p:cNvPr>
          <p:cNvPicPr>
            <a:picLocks noChangeAspect="1"/>
          </p:cNvPicPr>
          <p:nvPr/>
        </p:nvPicPr>
        <p:blipFill>
          <a:blip r:embed="rId6"/>
          <a:stretch>
            <a:fillRect/>
          </a:stretch>
        </p:blipFill>
        <p:spPr>
          <a:xfrm>
            <a:off x="6096000" y="1579436"/>
            <a:ext cx="5771856" cy="3128211"/>
          </a:xfrm>
          <a:prstGeom prst="rect">
            <a:avLst/>
          </a:prstGeom>
        </p:spPr>
      </p:pic>
    </p:spTree>
    <p:extLst>
      <p:ext uri="{BB962C8B-B14F-4D97-AF65-F5344CB8AC3E}">
        <p14:creationId xmlns:p14="http://schemas.microsoft.com/office/powerpoint/2010/main" val="11076253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2">
          <a:extLst>
            <a:ext uri="{FF2B5EF4-FFF2-40B4-BE49-F238E27FC236}">
              <a16:creationId xmlns:a16="http://schemas.microsoft.com/office/drawing/2014/main" id="{AAFE2B6B-D81C-534C-1F65-94C46BECEABD}"/>
            </a:ext>
          </a:extLst>
        </p:cNvPr>
        <p:cNvGrpSpPr/>
        <p:nvPr/>
      </p:nvGrpSpPr>
      <p:grpSpPr>
        <a:xfrm>
          <a:off x="0" y="0"/>
          <a:ext cx="0" cy="0"/>
          <a:chOff x="0" y="0"/>
          <a:chExt cx="0" cy="0"/>
        </a:xfrm>
      </p:grpSpPr>
      <p:pic>
        <p:nvPicPr>
          <p:cNvPr id="153" name="Google Shape;153;g3544fac4121_1_34">
            <a:extLst>
              <a:ext uri="{FF2B5EF4-FFF2-40B4-BE49-F238E27FC236}">
                <a16:creationId xmlns:a16="http://schemas.microsoft.com/office/drawing/2014/main" id="{F040B3BE-1DFD-6522-3D18-B116869FECE5}"/>
              </a:ext>
            </a:extLst>
          </p:cNvPr>
          <p:cNvPicPr preferRelativeResize="0"/>
          <p:nvPr/>
        </p:nvPicPr>
        <p:blipFill rotWithShape="1">
          <a:blip r:embed="rId3">
            <a:alphaModFix/>
          </a:blip>
          <a:srcRect/>
          <a:stretch/>
        </p:blipFill>
        <p:spPr>
          <a:xfrm>
            <a:off x="-16386" y="0"/>
            <a:ext cx="12224773" cy="6857999"/>
          </a:xfrm>
          <a:prstGeom prst="rect">
            <a:avLst/>
          </a:prstGeom>
          <a:noFill/>
          <a:ln>
            <a:noFill/>
          </a:ln>
        </p:spPr>
      </p:pic>
      <p:pic>
        <p:nvPicPr>
          <p:cNvPr id="154" name="Google Shape;154;g3544fac4121_1_34">
            <a:extLst>
              <a:ext uri="{FF2B5EF4-FFF2-40B4-BE49-F238E27FC236}">
                <a16:creationId xmlns:a16="http://schemas.microsoft.com/office/drawing/2014/main" id="{5658BB62-64FC-601E-B093-DFC316AF979D}"/>
              </a:ext>
            </a:extLst>
          </p:cNvPr>
          <p:cNvPicPr preferRelativeResize="0"/>
          <p:nvPr/>
        </p:nvPicPr>
        <p:blipFill rotWithShape="1">
          <a:blip r:embed="rId4">
            <a:alphaModFix/>
          </a:blip>
          <a:srcRect l="2731" t="18969" r="5592" b="23667"/>
          <a:stretch/>
        </p:blipFill>
        <p:spPr>
          <a:xfrm>
            <a:off x="9428854" y="90489"/>
            <a:ext cx="2763145" cy="477788"/>
          </a:xfrm>
          <a:prstGeom prst="rect">
            <a:avLst/>
          </a:prstGeom>
          <a:noFill/>
          <a:ln>
            <a:noFill/>
          </a:ln>
        </p:spPr>
      </p:pic>
      <p:sp>
        <p:nvSpPr>
          <p:cNvPr id="155" name="Google Shape;155;g3544fac4121_1_34">
            <a:extLst>
              <a:ext uri="{FF2B5EF4-FFF2-40B4-BE49-F238E27FC236}">
                <a16:creationId xmlns:a16="http://schemas.microsoft.com/office/drawing/2014/main" id="{641A8CD1-96BA-D178-DE0A-85AA868FB6EF}"/>
              </a:ext>
            </a:extLst>
          </p:cNvPr>
          <p:cNvSpPr/>
          <p:nvPr/>
        </p:nvSpPr>
        <p:spPr>
          <a:xfrm>
            <a:off x="154722" y="90489"/>
            <a:ext cx="98274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CA" sz="2400" dirty="0">
                <a:solidFill>
                  <a:schemeClr val="lt1"/>
                </a:solidFill>
                <a:latin typeface="Montserrat"/>
                <a:ea typeface="Montserrat"/>
                <a:cs typeface="Montserrat"/>
                <a:sym typeface="Montserrat"/>
              </a:rPr>
              <a:t>Add a new column to Google Sheet</a:t>
            </a:r>
            <a:endParaRPr sz="1400" b="0" i="0" u="none" strike="noStrike" cap="none" dirty="0">
              <a:solidFill>
                <a:srgbClr val="000000"/>
              </a:solidFill>
              <a:latin typeface="Arial"/>
              <a:ea typeface="Arial"/>
              <a:cs typeface="Arial"/>
              <a:sym typeface="Arial"/>
            </a:endParaRPr>
          </a:p>
        </p:txBody>
      </p:sp>
      <p:sp>
        <p:nvSpPr>
          <p:cNvPr id="156" name="Google Shape;156;g3544fac4121_1_34">
            <a:extLst>
              <a:ext uri="{FF2B5EF4-FFF2-40B4-BE49-F238E27FC236}">
                <a16:creationId xmlns:a16="http://schemas.microsoft.com/office/drawing/2014/main" id="{566F878B-4EA3-F69B-49D3-018146B3495B}"/>
              </a:ext>
            </a:extLst>
          </p:cNvPr>
          <p:cNvSpPr txBox="1"/>
          <p:nvPr/>
        </p:nvSpPr>
        <p:spPr>
          <a:xfrm rot="5400000">
            <a:off x="9505625" y="3291320"/>
            <a:ext cx="51060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chemeClr val="accent3"/>
                </a:solidFill>
                <a:latin typeface="Calibri"/>
                <a:ea typeface="Calibri"/>
                <a:cs typeface="Calibri"/>
                <a:sym typeface="Calibri"/>
              </a:rPr>
              <a:t>© All rights reserved for Dr. Ryan Ahmed @Stemplicity Inc. </a:t>
            </a:r>
            <a:endParaRPr sz="1400" b="0" i="0" u="none" strike="noStrike" cap="none">
              <a:solidFill>
                <a:srgbClr val="000000"/>
              </a:solidFill>
              <a:latin typeface="Arial"/>
              <a:ea typeface="Arial"/>
              <a:cs typeface="Arial"/>
              <a:sym typeface="Arial"/>
            </a:endParaRPr>
          </a:p>
        </p:txBody>
      </p:sp>
      <p:sp>
        <p:nvSpPr>
          <p:cNvPr id="157" name="Google Shape;157;g3544fac4121_1_34">
            <a:extLst>
              <a:ext uri="{FF2B5EF4-FFF2-40B4-BE49-F238E27FC236}">
                <a16:creationId xmlns:a16="http://schemas.microsoft.com/office/drawing/2014/main" id="{32592F44-11DE-5B1E-DC91-45B6572D3292}"/>
              </a:ext>
            </a:extLst>
          </p:cNvPr>
          <p:cNvSpPr txBox="1"/>
          <p:nvPr/>
        </p:nvSpPr>
        <p:spPr>
          <a:xfrm>
            <a:off x="293300" y="892000"/>
            <a:ext cx="11375100" cy="5106000"/>
          </a:xfrm>
          <a:prstGeom prst="rect">
            <a:avLst/>
          </a:prstGeom>
          <a:noFill/>
          <a:ln>
            <a:noFill/>
          </a:ln>
        </p:spPr>
        <p:txBody>
          <a:bodyPr spcFirstLastPara="1" wrap="square" lIns="91425" tIns="45700" rIns="91425" bIns="45700" anchor="t" anchorCtr="0">
            <a:normAutofit/>
          </a:bodyPr>
          <a:lstStyle/>
          <a:p>
            <a:pPr marL="457200" marR="0" lvl="1" indent="-342900" algn="l" rtl="0">
              <a:lnSpc>
                <a:spcPct val="90000"/>
              </a:lnSpc>
              <a:spcBef>
                <a:spcPts val="1000"/>
              </a:spcBef>
              <a:spcAft>
                <a:spcPts val="0"/>
              </a:spcAft>
              <a:buClr>
                <a:srgbClr val="1BBFD1"/>
              </a:buClr>
              <a:buSzPts val="1800"/>
              <a:buFont typeface="Montserrat"/>
              <a:buChar char="○"/>
            </a:pPr>
            <a:r>
              <a:rPr lang="en-CA" sz="1800" dirty="0">
                <a:solidFill>
                  <a:schemeClr val="dk1"/>
                </a:solidFill>
                <a:latin typeface="Montserrat"/>
                <a:ea typeface="Montserrat"/>
                <a:cs typeface="Montserrat"/>
                <a:sym typeface="Montserrat"/>
              </a:rPr>
              <a:t>Let’s add a column titled “Tag” in our “n8n summarizer” google sheet.</a:t>
            </a:r>
            <a:endParaRPr sz="1800" dirty="0">
              <a:solidFill>
                <a:schemeClr val="dk1"/>
              </a:solidFill>
              <a:latin typeface="Montserrat"/>
              <a:ea typeface="Montserrat"/>
              <a:cs typeface="Montserrat"/>
              <a:sym typeface="Montserrat"/>
            </a:endParaRPr>
          </a:p>
          <a:p>
            <a:pPr marL="914400" marR="0" lvl="0" indent="0" algn="l" rtl="0">
              <a:lnSpc>
                <a:spcPct val="90000"/>
              </a:lnSpc>
              <a:spcBef>
                <a:spcPts val="1000"/>
              </a:spcBef>
              <a:spcAft>
                <a:spcPts val="0"/>
              </a:spcAft>
              <a:buNone/>
            </a:pPr>
            <a:endParaRPr dirty="0">
              <a:solidFill>
                <a:schemeClr val="dk1"/>
              </a:solidFill>
              <a:latin typeface="Montserrat"/>
              <a:ea typeface="Montserrat"/>
              <a:cs typeface="Montserrat"/>
              <a:sym typeface="Montserrat"/>
            </a:endParaRPr>
          </a:p>
          <a:p>
            <a:pPr marL="914400" marR="0" lvl="0" indent="0" algn="l" rtl="0">
              <a:lnSpc>
                <a:spcPct val="90000"/>
              </a:lnSpc>
              <a:spcBef>
                <a:spcPts val="1000"/>
              </a:spcBef>
              <a:spcAft>
                <a:spcPts val="0"/>
              </a:spcAft>
              <a:buNone/>
            </a:pPr>
            <a:endParaRPr sz="1800" b="0" i="0" u="none" strike="noStrike" cap="none" dirty="0">
              <a:solidFill>
                <a:schemeClr val="dk1"/>
              </a:solidFill>
              <a:latin typeface="Montserrat"/>
              <a:ea typeface="Montserrat"/>
              <a:cs typeface="Montserrat"/>
              <a:sym typeface="Montserrat"/>
            </a:endParaRPr>
          </a:p>
          <a:p>
            <a:pPr marL="914400" marR="0" lvl="0" indent="0" algn="l" rtl="0">
              <a:lnSpc>
                <a:spcPct val="90000"/>
              </a:lnSpc>
              <a:spcBef>
                <a:spcPts val="1000"/>
              </a:spcBef>
              <a:spcAft>
                <a:spcPts val="0"/>
              </a:spcAft>
              <a:buClr>
                <a:srgbClr val="000000"/>
              </a:buClr>
              <a:buSzPts val="1800"/>
              <a:buFont typeface="Arial"/>
              <a:buNone/>
            </a:pPr>
            <a:endParaRPr sz="1800" b="0" i="0" u="none" strike="noStrike" cap="none" dirty="0">
              <a:solidFill>
                <a:schemeClr val="dk1"/>
              </a:solidFill>
              <a:latin typeface="Montserrat"/>
              <a:ea typeface="Montserrat"/>
              <a:cs typeface="Montserrat"/>
              <a:sym typeface="Montserrat"/>
            </a:endParaRPr>
          </a:p>
        </p:txBody>
      </p:sp>
      <p:pic>
        <p:nvPicPr>
          <p:cNvPr id="3" name="Picture 2">
            <a:extLst>
              <a:ext uri="{FF2B5EF4-FFF2-40B4-BE49-F238E27FC236}">
                <a16:creationId xmlns:a16="http://schemas.microsoft.com/office/drawing/2014/main" id="{D35DF254-D897-723A-ADCB-EF8321C3BA35}"/>
              </a:ext>
            </a:extLst>
          </p:cNvPr>
          <p:cNvPicPr>
            <a:picLocks noChangeAspect="1"/>
          </p:cNvPicPr>
          <p:nvPr/>
        </p:nvPicPr>
        <p:blipFill>
          <a:blip r:embed="rId5"/>
          <a:stretch>
            <a:fillRect/>
          </a:stretch>
        </p:blipFill>
        <p:spPr>
          <a:xfrm>
            <a:off x="1414208" y="1741040"/>
            <a:ext cx="7308427" cy="3439260"/>
          </a:xfrm>
          <a:prstGeom prst="rect">
            <a:avLst/>
          </a:prstGeom>
        </p:spPr>
      </p:pic>
    </p:spTree>
    <p:extLst>
      <p:ext uri="{BB962C8B-B14F-4D97-AF65-F5344CB8AC3E}">
        <p14:creationId xmlns:p14="http://schemas.microsoft.com/office/powerpoint/2010/main" val="2480843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3259A-CD2C-0446-CFDB-7C77F895EB6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663B532-B70B-27B1-177A-CB748A1AE87E}"/>
              </a:ext>
            </a:extLst>
          </p:cNvPr>
          <p:cNvPicPr>
            <a:picLocks noChangeAspect="1"/>
          </p:cNvPicPr>
          <p:nvPr/>
        </p:nvPicPr>
        <p:blipFill>
          <a:blip r:embed="rId2"/>
          <a:stretch>
            <a:fillRect/>
          </a:stretch>
        </p:blipFill>
        <p:spPr>
          <a:xfrm>
            <a:off x="-32773" y="0"/>
            <a:ext cx="12224773" cy="6858000"/>
          </a:xfrm>
          <a:prstGeom prst="rect">
            <a:avLst/>
          </a:prstGeom>
        </p:spPr>
      </p:pic>
      <p:pic>
        <p:nvPicPr>
          <p:cNvPr id="6" name="Picture 5">
            <a:extLst>
              <a:ext uri="{FF2B5EF4-FFF2-40B4-BE49-F238E27FC236}">
                <a16:creationId xmlns:a16="http://schemas.microsoft.com/office/drawing/2014/main" id="{2CEB8891-9091-D8AE-274C-311260BAD88B}"/>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ED59B6F3-FE94-D3AD-FBDF-FCCA6423DC88}"/>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Key n8n Features</a:t>
            </a:r>
          </a:p>
        </p:txBody>
      </p:sp>
      <p:sp>
        <p:nvSpPr>
          <p:cNvPr id="9" name="TextBox 8">
            <a:extLst>
              <a:ext uri="{FF2B5EF4-FFF2-40B4-BE49-F238E27FC236}">
                <a16:creationId xmlns:a16="http://schemas.microsoft.com/office/drawing/2014/main" id="{D6A16CE7-2A01-E640-0FE1-E69B0F92F97D}"/>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graphicFrame>
        <p:nvGraphicFramePr>
          <p:cNvPr id="3" name="Diagram 2">
            <a:extLst>
              <a:ext uri="{FF2B5EF4-FFF2-40B4-BE49-F238E27FC236}">
                <a16:creationId xmlns:a16="http://schemas.microsoft.com/office/drawing/2014/main" id="{5773C611-BA6D-FC93-DE06-38892BF0DB8C}"/>
              </a:ext>
            </a:extLst>
          </p:cNvPr>
          <p:cNvGraphicFramePr/>
          <p:nvPr>
            <p:extLst>
              <p:ext uri="{D42A27DB-BD31-4B8C-83A1-F6EECF244321}">
                <p14:modId xmlns:p14="http://schemas.microsoft.com/office/powerpoint/2010/main" val="1519970324"/>
              </p:ext>
            </p:extLst>
          </p:nvPr>
        </p:nvGraphicFramePr>
        <p:xfrm>
          <a:off x="218447" y="1034053"/>
          <a:ext cx="9036389" cy="46463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311333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g3544fac4121_1_49"/>
          <p:cNvPicPr preferRelativeResize="0"/>
          <p:nvPr/>
        </p:nvPicPr>
        <p:blipFill rotWithShape="1">
          <a:blip r:embed="rId3">
            <a:alphaModFix/>
          </a:blip>
          <a:srcRect/>
          <a:stretch/>
        </p:blipFill>
        <p:spPr>
          <a:xfrm>
            <a:off x="-16386" y="0"/>
            <a:ext cx="12224773" cy="6857999"/>
          </a:xfrm>
          <a:prstGeom prst="rect">
            <a:avLst/>
          </a:prstGeom>
          <a:noFill/>
          <a:ln>
            <a:noFill/>
          </a:ln>
        </p:spPr>
      </p:pic>
      <p:pic>
        <p:nvPicPr>
          <p:cNvPr id="164" name="Google Shape;164;g3544fac4121_1_49"/>
          <p:cNvPicPr preferRelativeResize="0"/>
          <p:nvPr/>
        </p:nvPicPr>
        <p:blipFill rotWithShape="1">
          <a:blip r:embed="rId4">
            <a:alphaModFix/>
          </a:blip>
          <a:srcRect l="2731" t="18969" r="5592" b="23667"/>
          <a:stretch/>
        </p:blipFill>
        <p:spPr>
          <a:xfrm>
            <a:off x="9428854" y="90489"/>
            <a:ext cx="2763145" cy="477788"/>
          </a:xfrm>
          <a:prstGeom prst="rect">
            <a:avLst/>
          </a:prstGeom>
          <a:noFill/>
          <a:ln>
            <a:noFill/>
          </a:ln>
        </p:spPr>
      </p:pic>
      <p:sp>
        <p:nvSpPr>
          <p:cNvPr id="165" name="Google Shape;165;g3544fac4121_1_49"/>
          <p:cNvSpPr/>
          <p:nvPr/>
        </p:nvSpPr>
        <p:spPr>
          <a:xfrm>
            <a:off x="154722" y="90489"/>
            <a:ext cx="98274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CA" sz="2400">
                <a:solidFill>
                  <a:schemeClr val="lt1"/>
                </a:solidFill>
                <a:latin typeface="Montserrat"/>
                <a:ea typeface="Montserrat"/>
                <a:cs typeface="Montserrat"/>
                <a:sym typeface="Montserrat"/>
              </a:rPr>
              <a:t>Structured Output from AI</a:t>
            </a:r>
            <a:endParaRPr sz="1400" b="0" i="0" u="none" strike="noStrike" cap="none">
              <a:solidFill>
                <a:srgbClr val="000000"/>
              </a:solidFill>
              <a:latin typeface="Arial"/>
              <a:ea typeface="Arial"/>
              <a:cs typeface="Arial"/>
              <a:sym typeface="Arial"/>
            </a:endParaRPr>
          </a:p>
        </p:txBody>
      </p:sp>
      <p:sp>
        <p:nvSpPr>
          <p:cNvPr id="166" name="Google Shape;166;g3544fac4121_1_49"/>
          <p:cNvSpPr txBox="1"/>
          <p:nvPr/>
        </p:nvSpPr>
        <p:spPr>
          <a:xfrm rot="5400000">
            <a:off x="9505625" y="3291320"/>
            <a:ext cx="51060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chemeClr val="accent3"/>
                </a:solidFill>
                <a:latin typeface="Calibri"/>
                <a:ea typeface="Calibri"/>
                <a:cs typeface="Calibri"/>
                <a:sym typeface="Calibri"/>
              </a:rPr>
              <a:t>© All rights reserved for Dr. Ryan Ahmed @Stemplicity Inc. </a:t>
            </a:r>
            <a:endParaRPr sz="1400" b="0" i="0" u="none" strike="noStrike" cap="none">
              <a:solidFill>
                <a:srgbClr val="000000"/>
              </a:solidFill>
              <a:latin typeface="Arial"/>
              <a:ea typeface="Arial"/>
              <a:cs typeface="Arial"/>
              <a:sym typeface="Arial"/>
            </a:endParaRPr>
          </a:p>
        </p:txBody>
      </p:sp>
      <p:sp>
        <p:nvSpPr>
          <p:cNvPr id="167" name="Google Shape;167;g3544fac4121_1_49"/>
          <p:cNvSpPr txBox="1"/>
          <p:nvPr/>
        </p:nvSpPr>
        <p:spPr>
          <a:xfrm>
            <a:off x="293300" y="892000"/>
            <a:ext cx="11375100" cy="5106000"/>
          </a:xfrm>
          <a:prstGeom prst="rect">
            <a:avLst/>
          </a:prstGeom>
          <a:noFill/>
          <a:ln>
            <a:noFill/>
          </a:ln>
        </p:spPr>
        <p:txBody>
          <a:bodyPr spcFirstLastPara="1" wrap="square" lIns="91425" tIns="45700" rIns="91425" bIns="45700" anchor="t" anchorCtr="0">
            <a:normAutofit/>
          </a:bodyPr>
          <a:lstStyle/>
          <a:p>
            <a:pPr marL="457200" marR="0" lvl="1" indent="-342900" algn="l" rtl="0">
              <a:lnSpc>
                <a:spcPct val="90000"/>
              </a:lnSpc>
              <a:spcBef>
                <a:spcPts val="1000"/>
              </a:spcBef>
              <a:spcAft>
                <a:spcPts val="0"/>
              </a:spcAft>
              <a:buClr>
                <a:srgbClr val="1BBFD1"/>
              </a:buClr>
              <a:buSzPts val="1800"/>
              <a:buFont typeface="Montserrat"/>
              <a:buChar char="○"/>
            </a:pPr>
            <a:r>
              <a:rPr lang="en-CA" sz="1800">
                <a:solidFill>
                  <a:schemeClr val="dk1"/>
                </a:solidFill>
                <a:latin typeface="Montserrat"/>
                <a:ea typeface="Montserrat"/>
                <a:cs typeface="Montserrat"/>
                <a:sym typeface="Montserrat"/>
              </a:rPr>
              <a:t>In the OpenAI chat change response format to “Json”.</a:t>
            </a:r>
            <a:endParaRPr sz="1800">
              <a:solidFill>
                <a:schemeClr val="dk1"/>
              </a:solidFill>
              <a:latin typeface="Montserrat"/>
              <a:ea typeface="Montserrat"/>
              <a:cs typeface="Montserrat"/>
              <a:sym typeface="Montserrat"/>
            </a:endParaRPr>
          </a:p>
          <a:p>
            <a:pPr marL="457200" marR="0" lvl="1" indent="-342900" algn="l" rtl="0">
              <a:lnSpc>
                <a:spcPct val="90000"/>
              </a:lnSpc>
              <a:spcBef>
                <a:spcPts val="1000"/>
              </a:spcBef>
              <a:spcAft>
                <a:spcPts val="0"/>
              </a:spcAft>
              <a:buClr>
                <a:srgbClr val="1BBFD1"/>
              </a:buClr>
              <a:buSzPts val="1800"/>
              <a:buFont typeface="Montserrat"/>
              <a:buChar char="○"/>
            </a:pPr>
            <a:r>
              <a:rPr lang="en-CA" sz="1800">
                <a:solidFill>
                  <a:schemeClr val="dk1"/>
                </a:solidFill>
                <a:latin typeface="Montserrat"/>
                <a:ea typeface="Montserrat"/>
                <a:cs typeface="Montserrat"/>
                <a:sym typeface="Montserrat"/>
              </a:rPr>
              <a:t>In the AI Agent, enable “required specific output format”</a:t>
            </a:r>
            <a:endParaRPr sz="1800">
              <a:solidFill>
                <a:schemeClr val="dk1"/>
              </a:solidFill>
              <a:latin typeface="Montserrat"/>
              <a:ea typeface="Montserrat"/>
              <a:cs typeface="Montserrat"/>
              <a:sym typeface="Montserrat"/>
            </a:endParaRPr>
          </a:p>
          <a:p>
            <a:pPr marL="457200" marR="0" lvl="1" indent="-342900" algn="l" rtl="0">
              <a:lnSpc>
                <a:spcPct val="90000"/>
              </a:lnSpc>
              <a:spcBef>
                <a:spcPts val="1000"/>
              </a:spcBef>
              <a:spcAft>
                <a:spcPts val="0"/>
              </a:spcAft>
              <a:buClr>
                <a:srgbClr val="1BBFD1"/>
              </a:buClr>
              <a:buSzPts val="1800"/>
              <a:buFont typeface="Montserrat"/>
              <a:buChar char="○"/>
            </a:pPr>
            <a:r>
              <a:rPr lang="en-CA" sz="1800">
                <a:solidFill>
                  <a:schemeClr val="dk1"/>
                </a:solidFill>
                <a:latin typeface="Montserrat"/>
                <a:ea typeface="Montserrat"/>
                <a:cs typeface="Montserrat"/>
                <a:sym typeface="Montserrat"/>
              </a:rPr>
              <a:t>Connect “Structured Output Parser” as Output Parser</a:t>
            </a:r>
            <a:endParaRPr sz="1800">
              <a:solidFill>
                <a:schemeClr val="dk1"/>
              </a:solidFill>
              <a:latin typeface="Montserrat"/>
              <a:ea typeface="Montserrat"/>
              <a:cs typeface="Montserrat"/>
              <a:sym typeface="Montserrat"/>
            </a:endParaRPr>
          </a:p>
          <a:p>
            <a:pPr marL="0" marR="0" lvl="0" indent="0" algn="l" rtl="0">
              <a:lnSpc>
                <a:spcPct val="90000"/>
              </a:lnSpc>
              <a:spcBef>
                <a:spcPts val="1000"/>
              </a:spcBef>
              <a:spcAft>
                <a:spcPts val="0"/>
              </a:spcAft>
              <a:buNone/>
            </a:pPr>
            <a:endParaRPr sz="1800">
              <a:solidFill>
                <a:schemeClr val="dk1"/>
              </a:solidFill>
              <a:latin typeface="Montserrat"/>
              <a:ea typeface="Montserrat"/>
              <a:cs typeface="Montserrat"/>
              <a:sym typeface="Montserrat"/>
            </a:endParaRPr>
          </a:p>
          <a:p>
            <a:pPr marL="914400" marR="0" lvl="0" indent="0" algn="l" rtl="0">
              <a:lnSpc>
                <a:spcPct val="90000"/>
              </a:lnSpc>
              <a:spcBef>
                <a:spcPts val="1000"/>
              </a:spcBef>
              <a:spcAft>
                <a:spcPts val="0"/>
              </a:spcAft>
              <a:buNone/>
            </a:pPr>
            <a:r>
              <a:rPr lang="en-CA">
                <a:solidFill>
                  <a:schemeClr val="dk1"/>
                </a:solidFill>
                <a:latin typeface="Montserrat"/>
                <a:ea typeface="Montserrat"/>
                <a:cs typeface="Montserrat"/>
                <a:sym typeface="Montserrat"/>
              </a:rPr>
              <a:t>                     </a:t>
            </a:r>
            <a:endParaRPr>
              <a:solidFill>
                <a:schemeClr val="dk1"/>
              </a:solidFill>
              <a:latin typeface="Montserrat"/>
              <a:ea typeface="Montserrat"/>
              <a:cs typeface="Montserrat"/>
              <a:sym typeface="Montserrat"/>
            </a:endParaRPr>
          </a:p>
          <a:p>
            <a:pPr marL="914400" marR="0" lvl="0" indent="0" algn="l" rtl="0">
              <a:lnSpc>
                <a:spcPct val="90000"/>
              </a:lnSpc>
              <a:spcBef>
                <a:spcPts val="1000"/>
              </a:spcBef>
              <a:spcAft>
                <a:spcPts val="0"/>
              </a:spcAft>
              <a:buNone/>
            </a:pPr>
            <a:endParaRPr sz="1800" b="0" i="0" u="none" strike="noStrike" cap="none">
              <a:solidFill>
                <a:schemeClr val="dk1"/>
              </a:solidFill>
              <a:latin typeface="Montserrat"/>
              <a:ea typeface="Montserrat"/>
              <a:cs typeface="Montserrat"/>
              <a:sym typeface="Montserrat"/>
            </a:endParaRPr>
          </a:p>
          <a:p>
            <a:pPr marL="914400" marR="0" lvl="0" indent="0" algn="l" rtl="0">
              <a:lnSpc>
                <a:spcPct val="90000"/>
              </a:lnSpc>
              <a:spcBef>
                <a:spcPts val="1000"/>
              </a:spcBef>
              <a:spcAft>
                <a:spcPts val="0"/>
              </a:spcAft>
              <a:buClr>
                <a:srgbClr val="000000"/>
              </a:buClr>
              <a:buSzPts val="1800"/>
              <a:buFont typeface="Arial"/>
              <a:buNone/>
            </a:pPr>
            <a:endParaRPr sz="1800" b="0" i="0" u="none" strike="noStrike" cap="none">
              <a:solidFill>
                <a:schemeClr val="dk1"/>
              </a:solidFill>
              <a:latin typeface="Montserrat"/>
              <a:ea typeface="Montserrat"/>
              <a:cs typeface="Montserrat"/>
              <a:sym typeface="Montserrat"/>
            </a:endParaRPr>
          </a:p>
        </p:txBody>
      </p:sp>
      <p:pic>
        <p:nvPicPr>
          <p:cNvPr id="168" name="Google Shape;168;g3544fac4121_1_49" title="Screenshot 2025-05-09 at 4.50.37 PM.png"/>
          <p:cNvPicPr preferRelativeResize="0"/>
          <p:nvPr/>
        </p:nvPicPr>
        <p:blipFill>
          <a:blip r:embed="rId5">
            <a:alphaModFix/>
          </a:blip>
          <a:stretch>
            <a:fillRect/>
          </a:stretch>
        </p:blipFill>
        <p:spPr>
          <a:xfrm>
            <a:off x="630675" y="2935975"/>
            <a:ext cx="3330825" cy="2819400"/>
          </a:xfrm>
          <a:prstGeom prst="rect">
            <a:avLst/>
          </a:prstGeom>
          <a:noFill/>
          <a:ln>
            <a:noFill/>
          </a:ln>
        </p:spPr>
      </p:pic>
      <p:pic>
        <p:nvPicPr>
          <p:cNvPr id="169" name="Google Shape;169;g3544fac4121_1_49" title="Screenshot 2025-05-09 at 4.51.37 PM.png"/>
          <p:cNvPicPr preferRelativeResize="0"/>
          <p:nvPr/>
        </p:nvPicPr>
        <p:blipFill>
          <a:blip r:embed="rId6">
            <a:alphaModFix/>
          </a:blip>
          <a:stretch>
            <a:fillRect/>
          </a:stretch>
        </p:blipFill>
        <p:spPr>
          <a:xfrm>
            <a:off x="4330946" y="2935971"/>
            <a:ext cx="3330825" cy="2819426"/>
          </a:xfrm>
          <a:prstGeom prst="rect">
            <a:avLst/>
          </a:prstGeom>
          <a:noFill/>
          <a:ln>
            <a:noFill/>
          </a:ln>
        </p:spPr>
      </p:pic>
      <p:pic>
        <p:nvPicPr>
          <p:cNvPr id="170" name="Google Shape;170;g3544fac4121_1_49" title="Screenshot 2025-05-09 at 4.52.52 PM.png"/>
          <p:cNvPicPr preferRelativeResize="0"/>
          <p:nvPr/>
        </p:nvPicPr>
        <p:blipFill>
          <a:blip r:embed="rId7">
            <a:alphaModFix/>
          </a:blip>
          <a:stretch>
            <a:fillRect/>
          </a:stretch>
        </p:blipFill>
        <p:spPr>
          <a:xfrm>
            <a:off x="8130625" y="2935975"/>
            <a:ext cx="3024480" cy="2819425"/>
          </a:xfrm>
          <a:prstGeom prst="rect">
            <a:avLst/>
          </a:prstGeom>
          <a:noFill/>
          <a:ln>
            <a:noFill/>
          </a:ln>
        </p:spPr>
      </p:pic>
      <p:sp>
        <p:nvSpPr>
          <p:cNvPr id="171" name="Google Shape;171;g3544fac4121_1_49"/>
          <p:cNvSpPr/>
          <p:nvPr/>
        </p:nvSpPr>
        <p:spPr>
          <a:xfrm>
            <a:off x="2071950" y="2338500"/>
            <a:ext cx="557400" cy="411900"/>
          </a:xfrm>
          <a:prstGeom prst="roundRect">
            <a:avLst>
              <a:gd name="adj" fmla="val 16667"/>
            </a:avLst>
          </a:prstGeom>
          <a:solidFill>
            <a:srgbClr val="0C175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CA">
                <a:solidFill>
                  <a:schemeClr val="lt1"/>
                </a:solidFill>
                <a:latin typeface="Calibri"/>
                <a:ea typeface="Calibri"/>
                <a:cs typeface="Calibri"/>
                <a:sym typeface="Calibri"/>
              </a:rPr>
              <a:t>1</a:t>
            </a:r>
            <a:endParaRPr>
              <a:solidFill>
                <a:schemeClr val="lt1"/>
              </a:solidFill>
              <a:latin typeface="Calibri"/>
              <a:ea typeface="Calibri"/>
              <a:cs typeface="Calibri"/>
              <a:sym typeface="Calibri"/>
            </a:endParaRPr>
          </a:p>
        </p:txBody>
      </p:sp>
      <p:sp>
        <p:nvSpPr>
          <p:cNvPr id="172" name="Google Shape;172;g3544fac4121_1_49"/>
          <p:cNvSpPr/>
          <p:nvPr/>
        </p:nvSpPr>
        <p:spPr>
          <a:xfrm>
            <a:off x="5817300" y="2338500"/>
            <a:ext cx="557400" cy="411900"/>
          </a:xfrm>
          <a:prstGeom prst="roundRect">
            <a:avLst>
              <a:gd name="adj" fmla="val 16667"/>
            </a:avLst>
          </a:prstGeom>
          <a:solidFill>
            <a:srgbClr val="0C175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CA">
                <a:solidFill>
                  <a:schemeClr val="lt1"/>
                </a:solidFill>
                <a:latin typeface="Calibri"/>
                <a:ea typeface="Calibri"/>
                <a:cs typeface="Calibri"/>
                <a:sym typeface="Calibri"/>
              </a:rPr>
              <a:t>2</a:t>
            </a:r>
            <a:endParaRPr>
              <a:solidFill>
                <a:schemeClr val="lt1"/>
              </a:solidFill>
              <a:latin typeface="Calibri"/>
              <a:ea typeface="Calibri"/>
              <a:cs typeface="Calibri"/>
              <a:sym typeface="Calibri"/>
            </a:endParaRPr>
          </a:p>
        </p:txBody>
      </p:sp>
      <p:sp>
        <p:nvSpPr>
          <p:cNvPr id="173" name="Google Shape;173;g3544fac4121_1_49"/>
          <p:cNvSpPr/>
          <p:nvPr/>
        </p:nvSpPr>
        <p:spPr>
          <a:xfrm>
            <a:off x="9364163" y="2338500"/>
            <a:ext cx="557400" cy="411900"/>
          </a:xfrm>
          <a:prstGeom prst="roundRect">
            <a:avLst>
              <a:gd name="adj" fmla="val 16667"/>
            </a:avLst>
          </a:prstGeom>
          <a:solidFill>
            <a:srgbClr val="0C175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CA">
                <a:solidFill>
                  <a:schemeClr val="lt1"/>
                </a:solidFill>
                <a:latin typeface="Calibri"/>
                <a:ea typeface="Calibri"/>
                <a:cs typeface="Calibri"/>
                <a:sym typeface="Calibri"/>
              </a:rPr>
              <a:t>3</a:t>
            </a:r>
            <a:endParaRPr>
              <a:solidFill>
                <a:schemeClr val="lt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g3544fac4121_1_64"/>
          <p:cNvPicPr preferRelativeResize="0"/>
          <p:nvPr/>
        </p:nvPicPr>
        <p:blipFill rotWithShape="1">
          <a:blip r:embed="rId3">
            <a:alphaModFix/>
          </a:blip>
          <a:srcRect/>
          <a:stretch/>
        </p:blipFill>
        <p:spPr>
          <a:xfrm>
            <a:off x="-16386" y="0"/>
            <a:ext cx="12224773" cy="6857999"/>
          </a:xfrm>
          <a:prstGeom prst="rect">
            <a:avLst/>
          </a:prstGeom>
          <a:noFill/>
          <a:ln>
            <a:noFill/>
          </a:ln>
        </p:spPr>
      </p:pic>
      <p:pic>
        <p:nvPicPr>
          <p:cNvPr id="179" name="Google Shape;179;g3544fac4121_1_64"/>
          <p:cNvPicPr preferRelativeResize="0"/>
          <p:nvPr/>
        </p:nvPicPr>
        <p:blipFill rotWithShape="1">
          <a:blip r:embed="rId4">
            <a:alphaModFix/>
          </a:blip>
          <a:srcRect l="2731" t="18969" r="5592" b="23667"/>
          <a:stretch/>
        </p:blipFill>
        <p:spPr>
          <a:xfrm>
            <a:off x="9428854" y="90489"/>
            <a:ext cx="2763145" cy="477788"/>
          </a:xfrm>
          <a:prstGeom prst="rect">
            <a:avLst/>
          </a:prstGeom>
          <a:noFill/>
          <a:ln>
            <a:noFill/>
          </a:ln>
        </p:spPr>
      </p:pic>
      <p:sp>
        <p:nvSpPr>
          <p:cNvPr id="180" name="Google Shape;180;g3544fac4121_1_64"/>
          <p:cNvSpPr/>
          <p:nvPr/>
        </p:nvSpPr>
        <p:spPr>
          <a:xfrm>
            <a:off x="154722" y="90489"/>
            <a:ext cx="98274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CA" sz="2400" dirty="0">
                <a:solidFill>
                  <a:schemeClr val="lt1"/>
                </a:solidFill>
                <a:latin typeface="Montserrat"/>
                <a:ea typeface="Montserrat"/>
                <a:cs typeface="Montserrat"/>
                <a:sym typeface="Montserrat"/>
              </a:rPr>
              <a:t>Structured Output Parser Settings</a:t>
            </a:r>
            <a:endParaRPr sz="1400" b="0" i="0" u="none" strike="noStrike" cap="none" dirty="0">
              <a:solidFill>
                <a:srgbClr val="000000"/>
              </a:solidFill>
              <a:latin typeface="Arial"/>
              <a:ea typeface="Arial"/>
              <a:cs typeface="Arial"/>
              <a:sym typeface="Arial"/>
            </a:endParaRPr>
          </a:p>
        </p:txBody>
      </p:sp>
      <p:sp>
        <p:nvSpPr>
          <p:cNvPr id="181" name="Google Shape;181;g3544fac4121_1_64"/>
          <p:cNvSpPr txBox="1"/>
          <p:nvPr/>
        </p:nvSpPr>
        <p:spPr>
          <a:xfrm rot="5400000">
            <a:off x="9505625" y="3291320"/>
            <a:ext cx="51060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chemeClr val="accent3"/>
                </a:solidFill>
                <a:latin typeface="Calibri"/>
                <a:ea typeface="Calibri"/>
                <a:cs typeface="Calibri"/>
                <a:sym typeface="Calibri"/>
              </a:rPr>
              <a:t>© All rights reserved for Dr. Ryan Ahmed @Stemplicity Inc. </a:t>
            </a:r>
            <a:endParaRPr sz="1400" b="0" i="0" u="none" strike="noStrike" cap="none">
              <a:solidFill>
                <a:srgbClr val="000000"/>
              </a:solidFill>
              <a:latin typeface="Arial"/>
              <a:ea typeface="Arial"/>
              <a:cs typeface="Arial"/>
              <a:sym typeface="Arial"/>
            </a:endParaRPr>
          </a:p>
        </p:txBody>
      </p:sp>
      <p:sp>
        <p:nvSpPr>
          <p:cNvPr id="182" name="Google Shape;182;g3544fac4121_1_64"/>
          <p:cNvSpPr txBox="1"/>
          <p:nvPr/>
        </p:nvSpPr>
        <p:spPr>
          <a:xfrm>
            <a:off x="293300" y="892000"/>
            <a:ext cx="11375100" cy="5106000"/>
          </a:xfrm>
          <a:prstGeom prst="rect">
            <a:avLst/>
          </a:prstGeom>
          <a:noFill/>
          <a:ln>
            <a:noFill/>
          </a:ln>
        </p:spPr>
        <p:txBody>
          <a:bodyPr spcFirstLastPara="1" wrap="square" lIns="91425" tIns="45700" rIns="91425" bIns="45700" anchor="t" anchorCtr="0">
            <a:normAutofit/>
          </a:bodyPr>
          <a:lstStyle/>
          <a:p>
            <a:pPr marL="457200" marR="0" lvl="1" indent="-342900" algn="l" rtl="0">
              <a:lnSpc>
                <a:spcPct val="90000"/>
              </a:lnSpc>
              <a:spcBef>
                <a:spcPts val="1000"/>
              </a:spcBef>
              <a:spcAft>
                <a:spcPts val="0"/>
              </a:spcAft>
              <a:buClr>
                <a:srgbClr val="1BBFD1"/>
              </a:buClr>
              <a:buSzPts val="1800"/>
              <a:buFont typeface="Montserrat"/>
              <a:buChar char="○"/>
            </a:pPr>
            <a:r>
              <a:rPr lang="en-CA" sz="1800" dirty="0">
                <a:solidFill>
                  <a:schemeClr val="dk1"/>
                </a:solidFill>
                <a:latin typeface="Montserrat"/>
                <a:ea typeface="Montserrat"/>
                <a:cs typeface="Montserrat"/>
                <a:sym typeface="Montserrat"/>
              </a:rPr>
              <a:t>Adjust the output parser Json structure to include “Tag” and “Summary” as shown below. </a:t>
            </a:r>
            <a:endParaRPr sz="1800" b="0" i="0" u="none" strike="noStrike" cap="none" dirty="0">
              <a:solidFill>
                <a:schemeClr val="dk1"/>
              </a:solidFill>
              <a:latin typeface="Montserrat"/>
              <a:ea typeface="Montserrat"/>
              <a:cs typeface="Montserrat"/>
              <a:sym typeface="Montserrat"/>
            </a:endParaRPr>
          </a:p>
          <a:p>
            <a:pPr marL="914400" marR="0" lvl="0" indent="0" algn="l" rtl="0">
              <a:lnSpc>
                <a:spcPct val="90000"/>
              </a:lnSpc>
              <a:spcBef>
                <a:spcPts val="1000"/>
              </a:spcBef>
              <a:spcAft>
                <a:spcPts val="0"/>
              </a:spcAft>
              <a:buClr>
                <a:srgbClr val="000000"/>
              </a:buClr>
              <a:buSzPts val="1800"/>
              <a:buFont typeface="Arial"/>
              <a:buNone/>
            </a:pPr>
            <a:endParaRPr sz="1800" b="0" i="0" u="none" strike="noStrike" cap="none" dirty="0">
              <a:solidFill>
                <a:schemeClr val="dk1"/>
              </a:solidFill>
              <a:latin typeface="Montserrat"/>
              <a:ea typeface="Montserrat"/>
              <a:cs typeface="Montserrat"/>
              <a:sym typeface="Montserrat"/>
            </a:endParaRPr>
          </a:p>
        </p:txBody>
      </p:sp>
      <p:pic>
        <p:nvPicPr>
          <p:cNvPr id="6" name="Picture 5">
            <a:extLst>
              <a:ext uri="{FF2B5EF4-FFF2-40B4-BE49-F238E27FC236}">
                <a16:creationId xmlns:a16="http://schemas.microsoft.com/office/drawing/2014/main" id="{1D88C1FC-8E9F-BD79-C5A3-5DABFEEDB299}"/>
              </a:ext>
            </a:extLst>
          </p:cNvPr>
          <p:cNvPicPr>
            <a:picLocks noChangeAspect="1"/>
          </p:cNvPicPr>
          <p:nvPr/>
        </p:nvPicPr>
        <p:blipFill>
          <a:blip r:embed="rId5"/>
          <a:stretch>
            <a:fillRect/>
          </a:stretch>
        </p:blipFill>
        <p:spPr>
          <a:xfrm>
            <a:off x="1043709" y="1713112"/>
            <a:ext cx="8682182" cy="4714888"/>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7">
          <a:extLst>
            <a:ext uri="{FF2B5EF4-FFF2-40B4-BE49-F238E27FC236}">
              <a16:creationId xmlns:a16="http://schemas.microsoft.com/office/drawing/2014/main" id="{D5741476-FB57-66DF-12B0-6C1B1D8F6504}"/>
            </a:ext>
          </a:extLst>
        </p:cNvPr>
        <p:cNvGrpSpPr/>
        <p:nvPr/>
      </p:nvGrpSpPr>
      <p:grpSpPr>
        <a:xfrm>
          <a:off x="0" y="0"/>
          <a:ext cx="0" cy="0"/>
          <a:chOff x="0" y="0"/>
          <a:chExt cx="0" cy="0"/>
        </a:xfrm>
      </p:grpSpPr>
      <p:pic>
        <p:nvPicPr>
          <p:cNvPr id="178" name="Google Shape;178;g3544fac4121_1_64">
            <a:extLst>
              <a:ext uri="{FF2B5EF4-FFF2-40B4-BE49-F238E27FC236}">
                <a16:creationId xmlns:a16="http://schemas.microsoft.com/office/drawing/2014/main" id="{23ABD5ED-9959-9FBE-18BF-7EC83B04185A}"/>
              </a:ext>
            </a:extLst>
          </p:cNvPr>
          <p:cNvPicPr preferRelativeResize="0"/>
          <p:nvPr/>
        </p:nvPicPr>
        <p:blipFill rotWithShape="1">
          <a:blip r:embed="rId3">
            <a:alphaModFix/>
          </a:blip>
          <a:srcRect/>
          <a:stretch/>
        </p:blipFill>
        <p:spPr>
          <a:xfrm>
            <a:off x="-16386" y="0"/>
            <a:ext cx="12224773" cy="6857999"/>
          </a:xfrm>
          <a:prstGeom prst="rect">
            <a:avLst/>
          </a:prstGeom>
          <a:noFill/>
          <a:ln>
            <a:noFill/>
          </a:ln>
        </p:spPr>
      </p:pic>
      <p:pic>
        <p:nvPicPr>
          <p:cNvPr id="179" name="Google Shape;179;g3544fac4121_1_64">
            <a:extLst>
              <a:ext uri="{FF2B5EF4-FFF2-40B4-BE49-F238E27FC236}">
                <a16:creationId xmlns:a16="http://schemas.microsoft.com/office/drawing/2014/main" id="{6888EA69-45AB-25C8-3985-71A09D2D17D7}"/>
              </a:ext>
            </a:extLst>
          </p:cNvPr>
          <p:cNvPicPr preferRelativeResize="0"/>
          <p:nvPr/>
        </p:nvPicPr>
        <p:blipFill rotWithShape="1">
          <a:blip r:embed="rId4">
            <a:alphaModFix/>
          </a:blip>
          <a:srcRect l="2731" t="18969" r="5592" b="23667"/>
          <a:stretch/>
        </p:blipFill>
        <p:spPr>
          <a:xfrm>
            <a:off x="9428854" y="90489"/>
            <a:ext cx="2763145" cy="477788"/>
          </a:xfrm>
          <a:prstGeom prst="rect">
            <a:avLst/>
          </a:prstGeom>
          <a:noFill/>
          <a:ln>
            <a:noFill/>
          </a:ln>
        </p:spPr>
      </p:pic>
      <p:sp>
        <p:nvSpPr>
          <p:cNvPr id="180" name="Google Shape;180;g3544fac4121_1_64">
            <a:extLst>
              <a:ext uri="{FF2B5EF4-FFF2-40B4-BE49-F238E27FC236}">
                <a16:creationId xmlns:a16="http://schemas.microsoft.com/office/drawing/2014/main" id="{0F504367-4C59-755B-5838-1E04E1EEF236}"/>
              </a:ext>
            </a:extLst>
          </p:cNvPr>
          <p:cNvSpPr/>
          <p:nvPr/>
        </p:nvSpPr>
        <p:spPr>
          <a:xfrm>
            <a:off x="154722" y="90489"/>
            <a:ext cx="98274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CA" sz="2400" dirty="0">
                <a:solidFill>
                  <a:schemeClr val="lt1"/>
                </a:solidFill>
                <a:latin typeface="Montserrat"/>
                <a:ea typeface="Montserrat"/>
                <a:cs typeface="Montserrat"/>
                <a:sym typeface="Montserrat"/>
              </a:rPr>
              <a:t>Sample Output</a:t>
            </a:r>
            <a:endParaRPr sz="1400" b="0" i="0" u="none" strike="noStrike" cap="none" dirty="0">
              <a:solidFill>
                <a:srgbClr val="000000"/>
              </a:solidFill>
              <a:latin typeface="Arial"/>
              <a:ea typeface="Arial"/>
              <a:cs typeface="Arial"/>
              <a:sym typeface="Arial"/>
            </a:endParaRPr>
          </a:p>
        </p:txBody>
      </p:sp>
      <p:sp>
        <p:nvSpPr>
          <p:cNvPr id="181" name="Google Shape;181;g3544fac4121_1_64">
            <a:extLst>
              <a:ext uri="{FF2B5EF4-FFF2-40B4-BE49-F238E27FC236}">
                <a16:creationId xmlns:a16="http://schemas.microsoft.com/office/drawing/2014/main" id="{8F6A64ED-2853-8B93-EB56-711949383100}"/>
              </a:ext>
            </a:extLst>
          </p:cNvPr>
          <p:cNvSpPr txBox="1"/>
          <p:nvPr/>
        </p:nvSpPr>
        <p:spPr>
          <a:xfrm rot="5400000">
            <a:off x="9505625" y="3291320"/>
            <a:ext cx="51060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chemeClr val="accent3"/>
                </a:solidFill>
                <a:latin typeface="Calibri"/>
                <a:ea typeface="Calibri"/>
                <a:cs typeface="Calibri"/>
                <a:sym typeface="Calibri"/>
              </a:rPr>
              <a:t>© All rights reserved for Dr. Ryan Ahmed @Stemplicity Inc. </a:t>
            </a:r>
            <a:endParaRPr sz="1400" b="0" i="0" u="none" strike="noStrike" cap="none">
              <a:solidFill>
                <a:srgbClr val="000000"/>
              </a:solidFill>
              <a:latin typeface="Arial"/>
              <a:ea typeface="Arial"/>
              <a:cs typeface="Arial"/>
              <a:sym typeface="Arial"/>
            </a:endParaRPr>
          </a:p>
        </p:txBody>
      </p:sp>
      <p:pic>
        <p:nvPicPr>
          <p:cNvPr id="6" name="Picture 5">
            <a:extLst>
              <a:ext uri="{FF2B5EF4-FFF2-40B4-BE49-F238E27FC236}">
                <a16:creationId xmlns:a16="http://schemas.microsoft.com/office/drawing/2014/main" id="{3262499E-68D1-13AC-5BD8-273233BCC34D}"/>
              </a:ext>
            </a:extLst>
          </p:cNvPr>
          <p:cNvPicPr>
            <a:picLocks noChangeAspect="1"/>
          </p:cNvPicPr>
          <p:nvPr/>
        </p:nvPicPr>
        <p:blipFill>
          <a:blip r:embed="rId5"/>
          <a:stretch>
            <a:fillRect/>
          </a:stretch>
        </p:blipFill>
        <p:spPr>
          <a:xfrm>
            <a:off x="1710208" y="982442"/>
            <a:ext cx="7276773" cy="5300440"/>
          </a:xfrm>
          <a:prstGeom prst="rect">
            <a:avLst/>
          </a:prstGeom>
        </p:spPr>
      </p:pic>
    </p:spTree>
    <p:extLst>
      <p:ext uri="{BB962C8B-B14F-4D97-AF65-F5344CB8AC3E}">
        <p14:creationId xmlns:p14="http://schemas.microsoft.com/office/powerpoint/2010/main" val="15305091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g3544fac4121_1_157"/>
          <p:cNvPicPr preferRelativeResize="0"/>
          <p:nvPr/>
        </p:nvPicPr>
        <p:blipFill rotWithShape="1">
          <a:blip r:embed="rId3">
            <a:alphaModFix/>
          </a:blip>
          <a:srcRect/>
          <a:stretch/>
        </p:blipFill>
        <p:spPr>
          <a:xfrm>
            <a:off x="-6382" y="-1"/>
            <a:ext cx="12198381" cy="6858001"/>
          </a:xfrm>
          <a:prstGeom prst="rect">
            <a:avLst/>
          </a:prstGeom>
          <a:noFill/>
          <a:ln>
            <a:noFill/>
          </a:ln>
        </p:spPr>
      </p:pic>
      <p:sp>
        <p:nvSpPr>
          <p:cNvPr id="201" name="Google Shape;201;g3544fac4121_1_157"/>
          <p:cNvSpPr/>
          <p:nvPr/>
        </p:nvSpPr>
        <p:spPr>
          <a:xfrm>
            <a:off x="134842" y="521528"/>
            <a:ext cx="4742100" cy="2062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CA" sz="3200" b="1" dirty="0">
                <a:solidFill>
                  <a:schemeClr val="lt1"/>
                </a:solidFill>
                <a:latin typeface="Montserrat"/>
                <a:ea typeface="Montserrat"/>
                <a:cs typeface="Montserrat"/>
                <a:sym typeface="Montserrat"/>
              </a:rPr>
              <a:t>ADDING TOOLS TO OUR AGENT: GOOGLE CALENDAR INTEGRATION IN N8N</a:t>
            </a:r>
            <a:endParaRPr sz="3200" b="1" i="0" u="none" strike="noStrike" cap="none" dirty="0">
              <a:solidFill>
                <a:schemeClr val="lt1"/>
              </a:solidFill>
              <a:latin typeface="Montserrat"/>
              <a:ea typeface="Montserrat"/>
              <a:cs typeface="Montserrat"/>
              <a:sym typeface="Montserrat"/>
            </a:endParaRPr>
          </a:p>
        </p:txBody>
      </p:sp>
      <p:pic>
        <p:nvPicPr>
          <p:cNvPr id="202" name="Google Shape;202;g3544fac4121_1_157"/>
          <p:cNvPicPr preferRelativeResize="0"/>
          <p:nvPr/>
        </p:nvPicPr>
        <p:blipFill rotWithShape="1">
          <a:blip r:embed="rId4">
            <a:alphaModFix/>
          </a:blip>
          <a:srcRect/>
          <a:stretch/>
        </p:blipFill>
        <p:spPr>
          <a:xfrm>
            <a:off x="134842" y="5586363"/>
            <a:ext cx="3856132" cy="106567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90">
          <a:extLst>
            <a:ext uri="{FF2B5EF4-FFF2-40B4-BE49-F238E27FC236}">
              <a16:creationId xmlns:a16="http://schemas.microsoft.com/office/drawing/2014/main" id="{D8C02368-03EA-1415-68D0-528E1D6118CF}"/>
            </a:ext>
          </a:extLst>
        </p:cNvPr>
        <p:cNvGrpSpPr/>
        <p:nvPr/>
      </p:nvGrpSpPr>
      <p:grpSpPr>
        <a:xfrm>
          <a:off x="0" y="0"/>
          <a:ext cx="0" cy="0"/>
          <a:chOff x="0" y="0"/>
          <a:chExt cx="0" cy="0"/>
        </a:xfrm>
      </p:grpSpPr>
      <p:pic>
        <p:nvPicPr>
          <p:cNvPr id="191" name="Google Shape;191;g3544fac4121_1_91">
            <a:extLst>
              <a:ext uri="{FF2B5EF4-FFF2-40B4-BE49-F238E27FC236}">
                <a16:creationId xmlns:a16="http://schemas.microsoft.com/office/drawing/2014/main" id="{E2EEC9A6-5A00-87A1-3079-65CDD09B8325}"/>
              </a:ext>
            </a:extLst>
          </p:cNvPr>
          <p:cNvPicPr preferRelativeResize="0"/>
          <p:nvPr/>
        </p:nvPicPr>
        <p:blipFill rotWithShape="1">
          <a:blip r:embed="rId3">
            <a:alphaModFix/>
          </a:blip>
          <a:srcRect/>
          <a:stretch/>
        </p:blipFill>
        <p:spPr>
          <a:xfrm>
            <a:off x="-16386" y="0"/>
            <a:ext cx="12224773" cy="6857999"/>
          </a:xfrm>
          <a:prstGeom prst="rect">
            <a:avLst/>
          </a:prstGeom>
          <a:noFill/>
          <a:ln>
            <a:noFill/>
          </a:ln>
        </p:spPr>
      </p:pic>
      <p:pic>
        <p:nvPicPr>
          <p:cNvPr id="192" name="Google Shape;192;g3544fac4121_1_91">
            <a:extLst>
              <a:ext uri="{FF2B5EF4-FFF2-40B4-BE49-F238E27FC236}">
                <a16:creationId xmlns:a16="http://schemas.microsoft.com/office/drawing/2014/main" id="{05BB74AD-C358-6B05-1CE4-38DD9AF314EC}"/>
              </a:ext>
            </a:extLst>
          </p:cNvPr>
          <p:cNvPicPr preferRelativeResize="0"/>
          <p:nvPr/>
        </p:nvPicPr>
        <p:blipFill rotWithShape="1">
          <a:blip r:embed="rId4">
            <a:alphaModFix/>
          </a:blip>
          <a:srcRect l="2731" t="18969" r="5592" b="23667"/>
          <a:stretch/>
        </p:blipFill>
        <p:spPr>
          <a:xfrm>
            <a:off x="9428854" y="90489"/>
            <a:ext cx="2763145" cy="477788"/>
          </a:xfrm>
          <a:prstGeom prst="rect">
            <a:avLst/>
          </a:prstGeom>
          <a:noFill/>
          <a:ln>
            <a:noFill/>
          </a:ln>
        </p:spPr>
      </p:pic>
      <p:sp>
        <p:nvSpPr>
          <p:cNvPr id="193" name="Google Shape;193;g3544fac4121_1_91">
            <a:extLst>
              <a:ext uri="{FF2B5EF4-FFF2-40B4-BE49-F238E27FC236}">
                <a16:creationId xmlns:a16="http://schemas.microsoft.com/office/drawing/2014/main" id="{7062BBFB-0D5B-566A-C6F8-F328F9BA1274}"/>
              </a:ext>
            </a:extLst>
          </p:cNvPr>
          <p:cNvSpPr/>
          <p:nvPr/>
        </p:nvSpPr>
        <p:spPr>
          <a:xfrm>
            <a:off x="154722" y="90489"/>
            <a:ext cx="98274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CA" sz="2400" dirty="0">
                <a:solidFill>
                  <a:schemeClr val="lt1"/>
                </a:solidFill>
                <a:latin typeface="Montserrat"/>
                <a:ea typeface="Arial"/>
                <a:cs typeface="Arial"/>
                <a:sym typeface="Montserrat"/>
              </a:rPr>
              <a:t>Workflow </a:t>
            </a:r>
            <a:r>
              <a:rPr lang="en-CA" sz="2400" dirty="0">
                <a:solidFill>
                  <a:schemeClr val="lt1"/>
                </a:solidFill>
                <a:latin typeface="Montserrat"/>
                <a:sym typeface="Montserrat"/>
              </a:rPr>
              <a:t>Overview</a:t>
            </a:r>
            <a:endParaRPr sz="1400" b="0" i="0" u="none" strike="noStrike" cap="none" dirty="0">
              <a:solidFill>
                <a:srgbClr val="000000"/>
              </a:solidFill>
              <a:latin typeface="Arial"/>
              <a:ea typeface="Arial"/>
              <a:cs typeface="Arial"/>
              <a:sym typeface="Arial"/>
            </a:endParaRPr>
          </a:p>
        </p:txBody>
      </p:sp>
      <p:sp>
        <p:nvSpPr>
          <p:cNvPr id="194" name="Google Shape;194;g3544fac4121_1_91">
            <a:extLst>
              <a:ext uri="{FF2B5EF4-FFF2-40B4-BE49-F238E27FC236}">
                <a16:creationId xmlns:a16="http://schemas.microsoft.com/office/drawing/2014/main" id="{2C265254-AA96-B9D7-CFB4-8D3D56E4710E}"/>
              </a:ext>
            </a:extLst>
          </p:cNvPr>
          <p:cNvSpPr txBox="1"/>
          <p:nvPr/>
        </p:nvSpPr>
        <p:spPr>
          <a:xfrm rot="5400000">
            <a:off x="9505625" y="3291320"/>
            <a:ext cx="51060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chemeClr val="accent3"/>
                </a:solidFill>
                <a:latin typeface="Calibri"/>
                <a:ea typeface="Calibri"/>
                <a:cs typeface="Calibri"/>
                <a:sym typeface="Calibri"/>
              </a:rPr>
              <a:t>© All rights reserved for Dr. Ryan Ahmed @Stemplicity Inc. </a:t>
            </a:r>
            <a:endParaRPr sz="1400" b="0" i="0" u="none" strike="noStrike" cap="none">
              <a:solidFill>
                <a:srgbClr val="000000"/>
              </a:solidFill>
              <a:latin typeface="Arial"/>
              <a:ea typeface="Arial"/>
              <a:cs typeface="Arial"/>
              <a:sym typeface="Arial"/>
            </a:endParaRPr>
          </a:p>
        </p:txBody>
      </p:sp>
      <p:sp>
        <p:nvSpPr>
          <p:cNvPr id="2" name="Google Shape;182;g3544fac4121_1_64">
            <a:extLst>
              <a:ext uri="{FF2B5EF4-FFF2-40B4-BE49-F238E27FC236}">
                <a16:creationId xmlns:a16="http://schemas.microsoft.com/office/drawing/2014/main" id="{447B4EEE-EACC-AE12-A848-56BE4719BCC8}"/>
              </a:ext>
            </a:extLst>
          </p:cNvPr>
          <p:cNvSpPr txBox="1"/>
          <p:nvPr/>
        </p:nvSpPr>
        <p:spPr>
          <a:xfrm>
            <a:off x="154722" y="803139"/>
            <a:ext cx="8185467" cy="3534215"/>
          </a:xfrm>
          <a:prstGeom prst="rect">
            <a:avLst/>
          </a:prstGeom>
          <a:noFill/>
          <a:ln>
            <a:noFill/>
          </a:ln>
        </p:spPr>
        <p:txBody>
          <a:bodyPr spcFirstLastPara="1" wrap="square" lIns="91425" tIns="45700" rIns="91425" bIns="45700" anchor="t" anchorCtr="0">
            <a:normAutofit/>
          </a:bodyPr>
          <a:lstStyle/>
          <a:p>
            <a:pPr marL="400050" marR="0" lvl="1" indent="-285750" algn="l" rtl="0">
              <a:lnSpc>
                <a:spcPct val="90000"/>
              </a:lnSpc>
              <a:spcBef>
                <a:spcPts val="1000"/>
              </a:spcBef>
              <a:spcAft>
                <a:spcPts val="0"/>
              </a:spcAft>
              <a:buClr>
                <a:srgbClr val="1BBFD1"/>
              </a:buClr>
              <a:buSzPts val="1800"/>
              <a:buFont typeface="Arial" panose="020B0604020202020204" pitchFamily="34" charset="0"/>
              <a:buChar char="•"/>
            </a:pPr>
            <a:r>
              <a:rPr lang="en-CA" sz="1800" dirty="0">
                <a:solidFill>
                  <a:schemeClr val="dk1"/>
                </a:solidFill>
                <a:latin typeface="Montserrat"/>
                <a:ea typeface="Montserrat"/>
                <a:cs typeface="Montserrat"/>
                <a:sym typeface="Montserrat"/>
              </a:rPr>
              <a:t>Let’s define a workflow to check for calendar meetings and book meetings on our behalf!</a:t>
            </a:r>
          </a:p>
          <a:p>
            <a:pPr marL="400050" marR="0" lvl="1" indent="-285750" algn="l" rtl="0">
              <a:lnSpc>
                <a:spcPct val="90000"/>
              </a:lnSpc>
              <a:spcBef>
                <a:spcPts val="1000"/>
              </a:spcBef>
              <a:spcAft>
                <a:spcPts val="0"/>
              </a:spcAft>
              <a:buClr>
                <a:srgbClr val="1BBFD1"/>
              </a:buClr>
              <a:buSzPts val="1800"/>
              <a:buFont typeface="Arial" panose="020B0604020202020204" pitchFamily="34" charset="0"/>
              <a:buChar char="•"/>
            </a:pPr>
            <a:endParaRPr sz="1800" dirty="0">
              <a:solidFill>
                <a:schemeClr val="dk1"/>
              </a:solidFill>
              <a:latin typeface="Montserrat"/>
              <a:ea typeface="Montserrat"/>
              <a:cs typeface="Montserrat"/>
              <a:sym typeface="Montserrat"/>
            </a:endParaRPr>
          </a:p>
          <a:p>
            <a:pPr marL="285750" marR="0" lvl="0" indent="-285750" algn="l" rtl="0">
              <a:lnSpc>
                <a:spcPct val="90000"/>
              </a:lnSpc>
              <a:spcBef>
                <a:spcPts val="1000"/>
              </a:spcBef>
              <a:spcAft>
                <a:spcPts val="0"/>
              </a:spcAft>
              <a:buFont typeface="Arial" panose="020B0604020202020204" pitchFamily="34" charset="0"/>
              <a:buChar char="•"/>
            </a:pPr>
            <a:endParaRPr sz="1800" dirty="0">
              <a:solidFill>
                <a:schemeClr val="dk1"/>
              </a:solidFill>
              <a:latin typeface="Montserrat"/>
              <a:ea typeface="Montserrat"/>
              <a:cs typeface="Montserrat"/>
              <a:sym typeface="Montserrat"/>
            </a:endParaRPr>
          </a:p>
          <a:p>
            <a:pPr marL="914400" marR="0" lvl="0" algn="l" rtl="0">
              <a:lnSpc>
                <a:spcPct val="90000"/>
              </a:lnSpc>
              <a:spcBef>
                <a:spcPts val="1000"/>
              </a:spcBef>
              <a:spcAft>
                <a:spcPts val="0"/>
              </a:spcAft>
            </a:pPr>
            <a:r>
              <a:rPr lang="en-CA" dirty="0">
                <a:solidFill>
                  <a:schemeClr val="dk1"/>
                </a:solidFill>
                <a:latin typeface="Montserrat"/>
                <a:ea typeface="Montserrat"/>
                <a:cs typeface="Montserrat"/>
                <a:sym typeface="Montserrat"/>
              </a:rPr>
              <a:t>                     </a:t>
            </a:r>
            <a:endParaRPr dirty="0">
              <a:solidFill>
                <a:schemeClr val="dk1"/>
              </a:solidFill>
              <a:latin typeface="Montserrat"/>
              <a:ea typeface="Montserrat"/>
              <a:cs typeface="Montserrat"/>
              <a:sym typeface="Montserrat"/>
            </a:endParaRPr>
          </a:p>
          <a:p>
            <a:pPr marL="1200150" marR="0" lvl="0" indent="-285750" algn="l" rtl="0">
              <a:lnSpc>
                <a:spcPct val="90000"/>
              </a:lnSpc>
              <a:spcBef>
                <a:spcPts val="1000"/>
              </a:spcBef>
              <a:spcAft>
                <a:spcPts val="0"/>
              </a:spcAft>
              <a:buFont typeface="Arial" panose="020B0604020202020204" pitchFamily="34" charset="0"/>
              <a:buChar char="•"/>
            </a:pPr>
            <a:endParaRPr sz="1800" b="0" i="0" u="none" strike="noStrike" cap="none" dirty="0">
              <a:solidFill>
                <a:schemeClr val="dk1"/>
              </a:solidFill>
              <a:latin typeface="Montserrat"/>
              <a:ea typeface="Montserrat"/>
              <a:cs typeface="Montserrat"/>
              <a:sym typeface="Montserrat"/>
            </a:endParaRPr>
          </a:p>
          <a:p>
            <a:pPr marL="1200150" marR="0" lvl="0" indent="-285750" algn="l" rtl="0">
              <a:lnSpc>
                <a:spcPct val="90000"/>
              </a:lnSpc>
              <a:spcBef>
                <a:spcPts val="1000"/>
              </a:spcBef>
              <a:spcAft>
                <a:spcPts val="0"/>
              </a:spcAft>
              <a:buClr>
                <a:srgbClr val="000000"/>
              </a:buClr>
              <a:buSzPts val="1800"/>
              <a:buFont typeface="Arial" panose="020B0604020202020204" pitchFamily="34" charset="0"/>
              <a:buChar char="•"/>
            </a:pPr>
            <a:endParaRPr sz="1800" b="0" i="0" u="none" strike="noStrike" cap="none" dirty="0">
              <a:solidFill>
                <a:schemeClr val="dk1"/>
              </a:solidFill>
              <a:latin typeface="Montserrat"/>
              <a:ea typeface="Montserrat"/>
              <a:cs typeface="Montserrat"/>
              <a:sym typeface="Montserrat"/>
            </a:endParaRPr>
          </a:p>
        </p:txBody>
      </p:sp>
      <p:sp>
        <p:nvSpPr>
          <p:cNvPr id="4" name="Rectangle: Rounded Corners 3">
            <a:extLst>
              <a:ext uri="{FF2B5EF4-FFF2-40B4-BE49-F238E27FC236}">
                <a16:creationId xmlns:a16="http://schemas.microsoft.com/office/drawing/2014/main" id="{313EA2A6-FD36-2380-AD48-32E7500E2155}"/>
              </a:ext>
            </a:extLst>
          </p:cNvPr>
          <p:cNvSpPr/>
          <p:nvPr/>
        </p:nvSpPr>
        <p:spPr>
          <a:xfrm>
            <a:off x="4324448" y="2479039"/>
            <a:ext cx="2614507" cy="1239520"/>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800" dirty="0">
                <a:latin typeface="Montserrat" panose="00000500000000000000" pitchFamily="2" charset="0"/>
              </a:rPr>
              <a:t>Booking Meetings AI Agent in n8n</a:t>
            </a:r>
          </a:p>
        </p:txBody>
      </p:sp>
      <p:cxnSp>
        <p:nvCxnSpPr>
          <p:cNvPr id="7" name="Straight Arrow Connector 6">
            <a:extLst>
              <a:ext uri="{FF2B5EF4-FFF2-40B4-BE49-F238E27FC236}">
                <a16:creationId xmlns:a16="http://schemas.microsoft.com/office/drawing/2014/main" id="{B4A60431-E7AA-6A3D-CFC5-0F070567B04B}"/>
              </a:ext>
            </a:extLst>
          </p:cNvPr>
          <p:cNvCxnSpPr>
            <a:cxnSpLocks/>
          </p:cNvCxnSpPr>
          <p:nvPr/>
        </p:nvCxnSpPr>
        <p:spPr>
          <a:xfrm>
            <a:off x="6952501" y="3064931"/>
            <a:ext cx="1210358"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B2A6660-9F6D-B200-2907-31CDDD47F607}"/>
              </a:ext>
            </a:extLst>
          </p:cNvPr>
          <p:cNvCxnSpPr>
            <a:cxnSpLocks/>
            <a:endCxn id="4" idx="1"/>
          </p:cNvCxnSpPr>
          <p:nvPr/>
        </p:nvCxnSpPr>
        <p:spPr>
          <a:xfrm>
            <a:off x="3339403" y="3098798"/>
            <a:ext cx="985045" cy="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9BA7468-FD24-2D7E-4133-8D751EA90F07}"/>
              </a:ext>
            </a:extLst>
          </p:cNvPr>
          <p:cNvSpPr txBox="1"/>
          <p:nvPr/>
        </p:nvSpPr>
        <p:spPr>
          <a:xfrm>
            <a:off x="1033676" y="1931742"/>
            <a:ext cx="1056700" cy="461665"/>
          </a:xfrm>
          <a:prstGeom prst="rect">
            <a:avLst/>
          </a:prstGeom>
          <a:noFill/>
        </p:spPr>
        <p:txBody>
          <a:bodyPr wrap="none" rtlCol="0">
            <a:spAutoFit/>
          </a:bodyPr>
          <a:lstStyle/>
          <a:p>
            <a:r>
              <a:rPr lang="en-CA" sz="2400" b="1" dirty="0">
                <a:latin typeface="Montserrat" panose="00000500000000000000" pitchFamily="2" charset="0"/>
              </a:rPr>
              <a:t>Input</a:t>
            </a:r>
          </a:p>
        </p:txBody>
      </p:sp>
      <p:sp>
        <p:nvSpPr>
          <p:cNvPr id="17" name="TextBox 16">
            <a:extLst>
              <a:ext uri="{FF2B5EF4-FFF2-40B4-BE49-F238E27FC236}">
                <a16:creationId xmlns:a16="http://schemas.microsoft.com/office/drawing/2014/main" id="{B3AC7E85-96DD-C711-67F5-F23A51C513AF}"/>
              </a:ext>
            </a:extLst>
          </p:cNvPr>
          <p:cNvSpPr txBox="1"/>
          <p:nvPr/>
        </p:nvSpPr>
        <p:spPr>
          <a:xfrm>
            <a:off x="8625022" y="803139"/>
            <a:ext cx="2678938" cy="461665"/>
          </a:xfrm>
          <a:prstGeom prst="rect">
            <a:avLst/>
          </a:prstGeom>
          <a:noFill/>
        </p:spPr>
        <p:txBody>
          <a:bodyPr wrap="none" rtlCol="0">
            <a:spAutoFit/>
          </a:bodyPr>
          <a:lstStyle/>
          <a:p>
            <a:r>
              <a:rPr lang="en-CA" sz="2400" b="1" dirty="0">
                <a:latin typeface="Montserrat" panose="00000500000000000000" pitchFamily="2" charset="0"/>
              </a:rPr>
              <a:t>Chat Summary</a:t>
            </a:r>
          </a:p>
        </p:txBody>
      </p:sp>
      <p:sp>
        <p:nvSpPr>
          <p:cNvPr id="5" name="TextBox 4">
            <a:extLst>
              <a:ext uri="{FF2B5EF4-FFF2-40B4-BE49-F238E27FC236}">
                <a16:creationId xmlns:a16="http://schemas.microsoft.com/office/drawing/2014/main" id="{8AB157A8-C831-A3B8-5CD9-289D3A04E92C}"/>
              </a:ext>
            </a:extLst>
          </p:cNvPr>
          <p:cNvSpPr txBox="1"/>
          <p:nvPr/>
        </p:nvSpPr>
        <p:spPr>
          <a:xfrm>
            <a:off x="175350" y="2393407"/>
            <a:ext cx="2886705" cy="523220"/>
          </a:xfrm>
          <a:prstGeom prst="rect">
            <a:avLst/>
          </a:prstGeom>
          <a:noFill/>
        </p:spPr>
        <p:txBody>
          <a:bodyPr wrap="square">
            <a:spAutoFit/>
          </a:bodyPr>
          <a:lstStyle>
            <a:defPPr marR="0" lvl="0" algn="l" rtl="0">
              <a:lnSpc>
                <a:spcPct val="100000"/>
              </a:lnSpc>
              <a:spcBef>
                <a:spcPts val="0"/>
              </a:spcBef>
              <a:spcAft>
                <a:spcPts val="0"/>
              </a:spcAft>
            </a:defPPr>
            <a:lvl1pPr algn="ctr">
              <a:defRPr sz="1100" i="1">
                <a:latin typeface="Montserrat" panose="00000500000000000000" pitchFamily="2" charset="0"/>
              </a:defRPr>
            </a:lvl1pPr>
          </a:lstStyle>
          <a:p>
            <a:r>
              <a:rPr lang="en-US" sz="1400" dirty="0"/>
              <a:t>Find all meeting that I have on my calendar today</a:t>
            </a:r>
            <a:endParaRPr lang="en-CA" sz="1400" dirty="0"/>
          </a:p>
        </p:txBody>
      </p:sp>
      <p:sp>
        <p:nvSpPr>
          <p:cNvPr id="8" name="TextBox 7">
            <a:extLst>
              <a:ext uri="{FF2B5EF4-FFF2-40B4-BE49-F238E27FC236}">
                <a16:creationId xmlns:a16="http://schemas.microsoft.com/office/drawing/2014/main" id="{E1AFF84E-1C7A-2B0E-1EBC-1853BC03B314}"/>
              </a:ext>
            </a:extLst>
          </p:cNvPr>
          <p:cNvSpPr txBox="1"/>
          <p:nvPr/>
        </p:nvSpPr>
        <p:spPr>
          <a:xfrm>
            <a:off x="213839" y="3319035"/>
            <a:ext cx="2886705" cy="954107"/>
          </a:xfrm>
          <a:prstGeom prst="rect">
            <a:avLst/>
          </a:prstGeom>
          <a:noFill/>
        </p:spPr>
        <p:txBody>
          <a:bodyPr wrap="square">
            <a:spAutoFit/>
          </a:bodyPr>
          <a:lstStyle>
            <a:defPPr marR="0" lvl="0" algn="l" rtl="0">
              <a:lnSpc>
                <a:spcPct val="100000"/>
              </a:lnSpc>
              <a:spcBef>
                <a:spcPts val="0"/>
              </a:spcBef>
              <a:spcAft>
                <a:spcPts val="0"/>
              </a:spcAft>
            </a:defPPr>
            <a:lvl1pPr algn="ctr">
              <a:defRPr sz="1100" i="1">
                <a:latin typeface="Montserrat" panose="00000500000000000000" pitchFamily="2" charset="0"/>
              </a:defRPr>
            </a:lvl1pPr>
          </a:lstStyle>
          <a:p>
            <a:r>
              <a:rPr lang="en-US" sz="1400" dirty="0"/>
              <a:t>Book a meeting from 5:00 to 6:00 PM Eastern titled “LLM &amp; Agentic AI Bootcamp video editing”</a:t>
            </a:r>
            <a:endParaRPr lang="en-CA" sz="1400" dirty="0"/>
          </a:p>
        </p:txBody>
      </p:sp>
      <p:pic>
        <p:nvPicPr>
          <p:cNvPr id="11" name="Picture 10">
            <a:extLst>
              <a:ext uri="{FF2B5EF4-FFF2-40B4-BE49-F238E27FC236}">
                <a16:creationId xmlns:a16="http://schemas.microsoft.com/office/drawing/2014/main" id="{8E25B20B-491D-9ED4-1FBA-A4372D845AA7}"/>
              </a:ext>
            </a:extLst>
          </p:cNvPr>
          <p:cNvPicPr>
            <a:picLocks noChangeAspect="1"/>
          </p:cNvPicPr>
          <p:nvPr/>
        </p:nvPicPr>
        <p:blipFill>
          <a:blip r:embed="rId5"/>
          <a:stretch>
            <a:fillRect/>
          </a:stretch>
        </p:blipFill>
        <p:spPr>
          <a:xfrm>
            <a:off x="2991032" y="4007154"/>
            <a:ext cx="4778984" cy="2168892"/>
          </a:xfrm>
          <a:prstGeom prst="rect">
            <a:avLst/>
          </a:prstGeom>
        </p:spPr>
      </p:pic>
      <p:pic>
        <p:nvPicPr>
          <p:cNvPr id="14" name="Picture 13">
            <a:extLst>
              <a:ext uri="{FF2B5EF4-FFF2-40B4-BE49-F238E27FC236}">
                <a16:creationId xmlns:a16="http://schemas.microsoft.com/office/drawing/2014/main" id="{3D6F6BCE-EB35-A7F6-9232-94EFE2533211}"/>
              </a:ext>
            </a:extLst>
          </p:cNvPr>
          <p:cNvPicPr>
            <a:picLocks noChangeAspect="1"/>
          </p:cNvPicPr>
          <p:nvPr/>
        </p:nvPicPr>
        <p:blipFill>
          <a:blip r:embed="rId6"/>
          <a:srcRect t="1865" r="-750" b="12898"/>
          <a:stretch/>
        </p:blipFill>
        <p:spPr>
          <a:xfrm>
            <a:off x="8691498" y="1213127"/>
            <a:ext cx="2366716" cy="1980803"/>
          </a:xfrm>
          <a:prstGeom prst="rect">
            <a:avLst/>
          </a:prstGeom>
        </p:spPr>
      </p:pic>
      <p:pic>
        <p:nvPicPr>
          <p:cNvPr id="20" name="Picture 19">
            <a:extLst>
              <a:ext uri="{FF2B5EF4-FFF2-40B4-BE49-F238E27FC236}">
                <a16:creationId xmlns:a16="http://schemas.microsoft.com/office/drawing/2014/main" id="{9B7CF9B0-5E68-73B1-F830-9C9EB6FBB207}"/>
              </a:ext>
            </a:extLst>
          </p:cNvPr>
          <p:cNvPicPr>
            <a:picLocks noChangeAspect="1"/>
          </p:cNvPicPr>
          <p:nvPr/>
        </p:nvPicPr>
        <p:blipFill>
          <a:blip r:embed="rId7"/>
          <a:srcRect t="22339" b="37355"/>
          <a:stretch/>
        </p:blipFill>
        <p:spPr>
          <a:xfrm>
            <a:off x="8360541" y="3903655"/>
            <a:ext cx="3321338" cy="1213018"/>
          </a:xfrm>
          <a:prstGeom prst="rect">
            <a:avLst/>
          </a:prstGeom>
        </p:spPr>
      </p:pic>
      <p:sp>
        <p:nvSpPr>
          <p:cNvPr id="22" name="TextBox 21">
            <a:extLst>
              <a:ext uri="{FF2B5EF4-FFF2-40B4-BE49-F238E27FC236}">
                <a16:creationId xmlns:a16="http://schemas.microsoft.com/office/drawing/2014/main" id="{7237E9D4-04F8-B94F-2EAA-1D3FB3F63DBD}"/>
              </a:ext>
            </a:extLst>
          </p:cNvPr>
          <p:cNvSpPr txBox="1"/>
          <p:nvPr/>
        </p:nvSpPr>
        <p:spPr>
          <a:xfrm>
            <a:off x="8216628" y="3210020"/>
            <a:ext cx="3321338" cy="830997"/>
          </a:xfrm>
          <a:prstGeom prst="rect">
            <a:avLst/>
          </a:prstGeom>
          <a:noFill/>
        </p:spPr>
        <p:txBody>
          <a:bodyPr wrap="square" rtlCol="0">
            <a:spAutoFit/>
          </a:bodyPr>
          <a:lstStyle/>
          <a:p>
            <a:pPr algn="ctr"/>
            <a:r>
              <a:rPr lang="en-CA" sz="2400" b="1" dirty="0">
                <a:latin typeface="Montserrat" panose="00000500000000000000" pitchFamily="2" charset="0"/>
              </a:rPr>
              <a:t>Booked meeting on my calendar</a:t>
            </a:r>
          </a:p>
        </p:txBody>
      </p:sp>
    </p:spTree>
    <p:extLst>
      <p:ext uri="{BB962C8B-B14F-4D97-AF65-F5344CB8AC3E}">
        <p14:creationId xmlns:p14="http://schemas.microsoft.com/office/powerpoint/2010/main" val="32276187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g3544fac4121_1_80"/>
          <p:cNvPicPr preferRelativeResize="0"/>
          <p:nvPr/>
        </p:nvPicPr>
        <p:blipFill rotWithShape="1">
          <a:blip r:embed="rId3">
            <a:alphaModFix/>
          </a:blip>
          <a:srcRect/>
          <a:stretch/>
        </p:blipFill>
        <p:spPr>
          <a:xfrm>
            <a:off x="-16386" y="0"/>
            <a:ext cx="12224773" cy="6857999"/>
          </a:xfrm>
          <a:prstGeom prst="rect">
            <a:avLst/>
          </a:prstGeom>
          <a:noFill/>
          <a:ln>
            <a:noFill/>
          </a:ln>
        </p:spPr>
      </p:pic>
      <p:pic>
        <p:nvPicPr>
          <p:cNvPr id="208" name="Google Shape;208;g3544fac4121_1_80"/>
          <p:cNvPicPr preferRelativeResize="0"/>
          <p:nvPr/>
        </p:nvPicPr>
        <p:blipFill rotWithShape="1">
          <a:blip r:embed="rId4">
            <a:alphaModFix/>
          </a:blip>
          <a:srcRect l="2731" t="18969" r="5592" b="23667"/>
          <a:stretch/>
        </p:blipFill>
        <p:spPr>
          <a:xfrm>
            <a:off x="9428854" y="90489"/>
            <a:ext cx="2763145" cy="477788"/>
          </a:xfrm>
          <a:prstGeom prst="rect">
            <a:avLst/>
          </a:prstGeom>
          <a:noFill/>
          <a:ln>
            <a:noFill/>
          </a:ln>
        </p:spPr>
      </p:pic>
      <p:sp>
        <p:nvSpPr>
          <p:cNvPr id="209" name="Google Shape;209;g3544fac4121_1_80"/>
          <p:cNvSpPr/>
          <p:nvPr/>
        </p:nvSpPr>
        <p:spPr>
          <a:xfrm>
            <a:off x="154722" y="90489"/>
            <a:ext cx="98274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CA" sz="2400">
                <a:solidFill>
                  <a:schemeClr val="lt1"/>
                </a:solidFill>
                <a:latin typeface="Montserrat"/>
                <a:ea typeface="Montserrat"/>
                <a:cs typeface="Montserrat"/>
                <a:sym typeface="Montserrat"/>
              </a:rPr>
              <a:t>Interact with Google Calendar</a:t>
            </a:r>
            <a:endParaRPr sz="1400" b="0" i="0" u="none" strike="noStrike" cap="none">
              <a:solidFill>
                <a:srgbClr val="000000"/>
              </a:solidFill>
              <a:latin typeface="Arial"/>
              <a:ea typeface="Arial"/>
              <a:cs typeface="Arial"/>
              <a:sym typeface="Arial"/>
            </a:endParaRPr>
          </a:p>
        </p:txBody>
      </p:sp>
      <p:sp>
        <p:nvSpPr>
          <p:cNvPr id="210" name="Google Shape;210;g3544fac4121_1_80"/>
          <p:cNvSpPr txBox="1"/>
          <p:nvPr/>
        </p:nvSpPr>
        <p:spPr>
          <a:xfrm rot="5400000">
            <a:off x="9505625" y="3291320"/>
            <a:ext cx="51060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chemeClr val="accent3"/>
                </a:solidFill>
                <a:latin typeface="Calibri"/>
                <a:ea typeface="Calibri"/>
                <a:cs typeface="Calibri"/>
                <a:sym typeface="Calibri"/>
              </a:rPr>
              <a:t>© All rights reserved for Dr. Ryan Ahmed @Stemplicity Inc. </a:t>
            </a:r>
            <a:endParaRPr sz="1400" b="0" i="0" u="none" strike="noStrike" cap="none">
              <a:solidFill>
                <a:srgbClr val="000000"/>
              </a:solidFill>
              <a:latin typeface="Arial"/>
              <a:ea typeface="Arial"/>
              <a:cs typeface="Arial"/>
              <a:sym typeface="Arial"/>
            </a:endParaRPr>
          </a:p>
        </p:txBody>
      </p:sp>
      <p:sp>
        <p:nvSpPr>
          <p:cNvPr id="211" name="Google Shape;211;g3544fac4121_1_80"/>
          <p:cNvSpPr txBox="1"/>
          <p:nvPr/>
        </p:nvSpPr>
        <p:spPr>
          <a:xfrm>
            <a:off x="293300" y="892000"/>
            <a:ext cx="11350800" cy="2985300"/>
          </a:xfrm>
          <a:prstGeom prst="rect">
            <a:avLst/>
          </a:prstGeom>
          <a:noFill/>
          <a:ln>
            <a:noFill/>
          </a:ln>
        </p:spPr>
        <p:txBody>
          <a:bodyPr spcFirstLastPara="1" wrap="square" lIns="91425" tIns="45700" rIns="91425" bIns="45700" anchor="t" anchorCtr="0">
            <a:normAutofit/>
          </a:bodyPr>
          <a:lstStyle/>
          <a:p>
            <a:pPr marL="400050" marR="0" lvl="0" indent="-285750" algn="l" rtl="0">
              <a:lnSpc>
                <a:spcPct val="150000"/>
              </a:lnSpc>
              <a:spcBef>
                <a:spcPts val="1000"/>
              </a:spcBef>
              <a:spcAft>
                <a:spcPts val="0"/>
              </a:spcAft>
              <a:buClr>
                <a:srgbClr val="1BBFD1"/>
              </a:buClr>
              <a:buSzPts val="1800"/>
              <a:buFont typeface="Arial" panose="020B0604020202020204" pitchFamily="34" charset="0"/>
              <a:buChar char="•"/>
            </a:pPr>
            <a:r>
              <a:rPr lang="en-US" sz="1800" dirty="0">
                <a:solidFill>
                  <a:schemeClr val="dk1"/>
                </a:solidFill>
                <a:latin typeface="Montserrat"/>
                <a:ea typeface="Montserrat"/>
                <a:cs typeface="Montserrat"/>
                <a:sym typeface="Montserrat"/>
              </a:rPr>
              <a:t> The idea is to have our agent check our Google</a:t>
            </a:r>
            <a:r>
              <a:rPr lang="en-CA" sz="1800" dirty="0">
                <a:solidFill>
                  <a:schemeClr val="dk1"/>
                </a:solidFill>
                <a:latin typeface="Montserrat"/>
                <a:ea typeface="Montserrat"/>
                <a:cs typeface="Montserrat"/>
                <a:sym typeface="Montserrat"/>
              </a:rPr>
              <a:t> calendar to see if we have any meetings, and also create events in our calendar if the user asks to create a meeting or event in our calendar. </a:t>
            </a:r>
            <a:endParaRPr sz="1800" dirty="0">
              <a:solidFill>
                <a:schemeClr val="dk1"/>
              </a:solidFill>
              <a:latin typeface="Montserrat"/>
              <a:ea typeface="Montserrat"/>
              <a:cs typeface="Montserrat"/>
              <a:sym typeface="Montserrat"/>
            </a:endParaRPr>
          </a:p>
          <a:p>
            <a:pPr marL="400050" marR="0" lvl="0" indent="-285750" algn="l" rtl="0">
              <a:lnSpc>
                <a:spcPct val="150000"/>
              </a:lnSpc>
              <a:spcBef>
                <a:spcPts val="0"/>
              </a:spcBef>
              <a:spcAft>
                <a:spcPts val="0"/>
              </a:spcAft>
              <a:buClr>
                <a:srgbClr val="1BBFD1"/>
              </a:buClr>
              <a:buSzPts val="1800"/>
              <a:buFont typeface="Arial" panose="020B0604020202020204" pitchFamily="34" charset="0"/>
              <a:buChar char="•"/>
            </a:pPr>
            <a:r>
              <a:rPr lang="en-CA" sz="1800" dirty="0">
                <a:solidFill>
                  <a:schemeClr val="dk1"/>
                </a:solidFill>
                <a:latin typeface="Montserrat"/>
                <a:ea typeface="Montserrat"/>
                <a:cs typeface="Montserrat"/>
                <a:sym typeface="Montserrat"/>
              </a:rPr>
              <a:t>First step, we need to update the prompt for our agent</a:t>
            </a:r>
            <a:endParaRPr sz="1800" dirty="0">
              <a:solidFill>
                <a:schemeClr val="dk1"/>
              </a:solidFill>
              <a:latin typeface="Montserrat"/>
              <a:ea typeface="Montserrat"/>
              <a:cs typeface="Montserrat"/>
              <a:sym typeface="Montserrat"/>
            </a:endParaRPr>
          </a:p>
          <a:p>
            <a:pPr marL="742950" marR="0" lvl="0" indent="-285750" algn="l" rtl="0">
              <a:lnSpc>
                <a:spcPct val="90000"/>
              </a:lnSpc>
              <a:spcBef>
                <a:spcPts val="1000"/>
              </a:spcBef>
              <a:spcAft>
                <a:spcPts val="0"/>
              </a:spcAft>
              <a:buFont typeface="Arial" panose="020B0604020202020204" pitchFamily="34" charset="0"/>
              <a:buChar char="•"/>
            </a:pPr>
            <a:endParaRPr dirty="0">
              <a:solidFill>
                <a:schemeClr val="dk1"/>
              </a:solidFill>
              <a:latin typeface="Montserrat"/>
              <a:ea typeface="Montserrat"/>
              <a:cs typeface="Montserrat"/>
              <a:sym typeface="Montserrat"/>
            </a:endParaRPr>
          </a:p>
          <a:p>
            <a:pPr marL="1200150" marR="0" lvl="0" indent="-285750" algn="l" rtl="0">
              <a:lnSpc>
                <a:spcPct val="90000"/>
              </a:lnSpc>
              <a:spcBef>
                <a:spcPts val="1000"/>
              </a:spcBef>
              <a:spcAft>
                <a:spcPts val="0"/>
              </a:spcAft>
              <a:buFont typeface="Arial" panose="020B0604020202020204" pitchFamily="34" charset="0"/>
              <a:buChar char="•"/>
            </a:pPr>
            <a:endParaRPr sz="1800" b="0" i="0" u="none" strike="noStrike" cap="none" dirty="0">
              <a:solidFill>
                <a:schemeClr val="dk1"/>
              </a:solidFill>
              <a:latin typeface="Montserrat"/>
              <a:ea typeface="Montserrat"/>
              <a:cs typeface="Montserrat"/>
              <a:sym typeface="Montserrat"/>
            </a:endParaRPr>
          </a:p>
          <a:p>
            <a:pPr marL="1200150" marR="0" lvl="0" indent="-285750" algn="l" rtl="0">
              <a:lnSpc>
                <a:spcPct val="90000"/>
              </a:lnSpc>
              <a:spcBef>
                <a:spcPts val="1000"/>
              </a:spcBef>
              <a:spcAft>
                <a:spcPts val="0"/>
              </a:spcAft>
              <a:buClr>
                <a:srgbClr val="000000"/>
              </a:buClr>
              <a:buSzPts val="1800"/>
              <a:buFont typeface="Arial" panose="020B0604020202020204" pitchFamily="34" charset="0"/>
              <a:buChar char="•"/>
            </a:pPr>
            <a:endParaRPr sz="1800" b="0" i="0" u="none" strike="noStrike" cap="none" dirty="0">
              <a:solidFill>
                <a:schemeClr val="dk1"/>
              </a:solidFill>
              <a:latin typeface="Montserrat"/>
              <a:ea typeface="Montserrat"/>
              <a:cs typeface="Montserrat"/>
              <a:sym typeface="Montserrat"/>
            </a:endParaRPr>
          </a:p>
        </p:txBody>
      </p:sp>
      <p:sp>
        <p:nvSpPr>
          <p:cNvPr id="212" name="Google Shape;212;g3544fac4121_1_80"/>
          <p:cNvSpPr/>
          <p:nvPr/>
        </p:nvSpPr>
        <p:spPr>
          <a:xfrm>
            <a:off x="1924100" y="2386975"/>
            <a:ext cx="7423100" cy="3828900"/>
          </a:xfrm>
          <a:prstGeom prst="roundRect">
            <a:avLst>
              <a:gd name="adj" fmla="val 16667"/>
            </a:avLst>
          </a:prstGeom>
          <a:solidFill>
            <a:srgbClr val="0C175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CA" dirty="0">
                <a:solidFill>
                  <a:schemeClr val="lt1"/>
                </a:solidFill>
                <a:latin typeface="Montserrat" panose="00000500000000000000" pitchFamily="2" charset="0"/>
                <a:ea typeface="Calibri"/>
                <a:cs typeface="Calibri"/>
                <a:sym typeface="Calibri"/>
              </a:rPr>
              <a:t>Context: You are a helpful assistant with access to the user's personal Google Calendar, capable of checking events and creating new ones as needed.</a:t>
            </a:r>
            <a:endParaRPr dirty="0">
              <a:solidFill>
                <a:schemeClr val="lt1"/>
              </a:solidFill>
              <a:latin typeface="Montserrat" panose="00000500000000000000" pitchFamily="2" charset="0"/>
              <a:ea typeface="Calibri"/>
              <a:cs typeface="Calibri"/>
              <a:sym typeface="Calibri"/>
            </a:endParaRPr>
          </a:p>
          <a:p>
            <a:pPr marL="0" lvl="0" indent="0" algn="ctr" rtl="0">
              <a:spcBef>
                <a:spcPts val="0"/>
              </a:spcBef>
              <a:spcAft>
                <a:spcPts val="0"/>
              </a:spcAft>
              <a:buNone/>
            </a:pPr>
            <a:endParaRPr dirty="0">
              <a:solidFill>
                <a:schemeClr val="lt1"/>
              </a:solidFill>
              <a:latin typeface="Montserrat" panose="00000500000000000000" pitchFamily="2" charset="0"/>
              <a:ea typeface="Calibri"/>
              <a:cs typeface="Calibri"/>
              <a:sym typeface="Calibri"/>
            </a:endParaRPr>
          </a:p>
          <a:p>
            <a:pPr marL="0" lvl="0" indent="0" algn="ctr" rtl="0">
              <a:spcBef>
                <a:spcPts val="0"/>
              </a:spcBef>
              <a:spcAft>
                <a:spcPts val="0"/>
              </a:spcAft>
              <a:buClr>
                <a:schemeClr val="dk1"/>
              </a:buClr>
              <a:buSzPts val="1100"/>
              <a:buFont typeface="Arial"/>
              <a:buNone/>
            </a:pPr>
            <a:r>
              <a:rPr lang="en-CA" dirty="0">
                <a:solidFill>
                  <a:schemeClr val="lt1"/>
                </a:solidFill>
                <a:latin typeface="Montserrat" panose="00000500000000000000" pitchFamily="2" charset="0"/>
                <a:ea typeface="Calibri"/>
                <a:cs typeface="Calibri"/>
                <a:sym typeface="Calibri"/>
              </a:rPr>
              <a:t>Instruction: When the user requests to check their calendar or perform tasks related to it, use the available tools to access the Google Calendar, retrieve relevant event information, or create new events based on the user's input.</a:t>
            </a:r>
            <a:endParaRPr dirty="0">
              <a:solidFill>
                <a:schemeClr val="lt1"/>
              </a:solidFill>
              <a:latin typeface="Montserrat" panose="00000500000000000000" pitchFamily="2" charset="0"/>
              <a:ea typeface="Calibri"/>
              <a:cs typeface="Calibri"/>
              <a:sym typeface="Calibri"/>
            </a:endParaRPr>
          </a:p>
          <a:p>
            <a:pPr marL="0" lvl="0" indent="0" algn="ctr" rtl="0">
              <a:spcBef>
                <a:spcPts val="0"/>
              </a:spcBef>
              <a:spcAft>
                <a:spcPts val="0"/>
              </a:spcAft>
              <a:buNone/>
            </a:pPr>
            <a:endParaRPr dirty="0">
              <a:solidFill>
                <a:schemeClr val="lt1"/>
              </a:solidFill>
              <a:latin typeface="Montserrat" panose="00000500000000000000" pitchFamily="2" charset="0"/>
              <a:ea typeface="Calibri"/>
              <a:cs typeface="Calibri"/>
              <a:sym typeface="Calibri"/>
            </a:endParaRPr>
          </a:p>
          <a:p>
            <a:pPr marL="0" lvl="0" indent="0" algn="ctr" rtl="0">
              <a:spcBef>
                <a:spcPts val="0"/>
              </a:spcBef>
              <a:spcAft>
                <a:spcPts val="0"/>
              </a:spcAft>
              <a:buClr>
                <a:schemeClr val="dk1"/>
              </a:buClr>
              <a:buSzPts val="1100"/>
              <a:buFont typeface="Arial"/>
              <a:buNone/>
            </a:pPr>
            <a:r>
              <a:rPr lang="en-CA" dirty="0">
                <a:solidFill>
                  <a:schemeClr val="lt1"/>
                </a:solidFill>
                <a:latin typeface="Montserrat" panose="00000500000000000000" pitchFamily="2" charset="0"/>
                <a:ea typeface="Calibri"/>
                <a:cs typeface="Calibri"/>
                <a:sym typeface="Calibri"/>
              </a:rPr>
              <a:t>Input: The user may provide requests such as "Check my calendar for events this week" or "Create a meeting on Friday at 2 PM."</a:t>
            </a:r>
            <a:endParaRPr dirty="0">
              <a:solidFill>
                <a:schemeClr val="lt1"/>
              </a:solidFill>
              <a:latin typeface="Montserrat" panose="00000500000000000000" pitchFamily="2" charset="0"/>
              <a:ea typeface="Calibri"/>
              <a:cs typeface="Calibri"/>
              <a:sym typeface="Calibri"/>
            </a:endParaRPr>
          </a:p>
          <a:p>
            <a:pPr marL="0" lvl="0" indent="0" algn="ctr" rtl="0">
              <a:spcBef>
                <a:spcPts val="0"/>
              </a:spcBef>
              <a:spcAft>
                <a:spcPts val="0"/>
              </a:spcAft>
              <a:buNone/>
            </a:pPr>
            <a:endParaRPr dirty="0">
              <a:solidFill>
                <a:schemeClr val="lt1"/>
              </a:solidFill>
              <a:latin typeface="Montserrat" panose="00000500000000000000" pitchFamily="2" charset="0"/>
              <a:ea typeface="Calibri"/>
              <a:cs typeface="Calibri"/>
              <a:sym typeface="Calibri"/>
            </a:endParaRPr>
          </a:p>
          <a:p>
            <a:pPr marL="0" lvl="0" indent="0" algn="ctr" rtl="0">
              <a:spcBef>
                <a:spcPts val="0"/>
              </a:spcBef>
              <a:spcAft>
                <a:spcPts val="0"/>
              </a:spcAft>
              <a:buClr>
                <a:schemeClr val="dk1"/>
              </a:buClr>
              <a:buSzPts val="1100"/>
              <a:buFont typeface="Arial"/>
              <a:buNone/>
            </a:pPr>
            <a:r>
              <a:rPr lang="en-CA" dirty="0">
                <a:solidFill>
                  <a:schemeClr val="lt1"/>
                </a:solidFill>
                <a:latin typeface="Montserrat" panose="00000500000000000000" pitchFamily="2" charset="0"/>
                <a:ea typeface="Calibri"/>
                <a:cs typeface="Calibri"/>
                <a:sym typeface="Calibri"/>
              </a:rPr>
              <a:t>Output: Provide accurate responses based on the calendar data (e.g., listing events or confirming event creation) in a clear and concise manner, ensuring the user's request is fully addressed</a:t>
            </a:r>
            <a:endParaRPr dirty="0">
              <a:solidFill>
                <a:schemeClr val="lt1"/>
              </a:solidFill>
              <a:latin typeface="Montserrat" panose="00000500000000000000" pitchFamily="2" charset="0"/>
              <a:ea typeface="Calibri"/>
              <a:cs typeface="Calibri"/>
              <a:sym typeface="Calibri"/>
            </a:endParaRPr>
          </a:p>
          <a:p>
            <a:pPr marL="0" lvl="0" indent="0" algn="ctr" rtl="0">
              <a:spcBef>
                <a:spcPts val="0"/>
              </a:spcBef>
              <a:spcAft>
                <a:spcPts val="0"/>
              </a:spcAft>
              <a:buClr>
                <a:schemeClr val="dk1"/>
              </a:buClr>
              <a:buSzPts val="1100"/>
              <a:buFont typeface="Arial"/>
              <a:buNone/>
            </a:pPr>
            <a:endParaRPr dirty="0">
              <a:solidFill>
                <a:schemeClr val="lt1"/>
              </a:solidFill>
              <a:latin typeface="Montserrat" panose="00000500000000000000" pitchFamily="2" charset="0"/>
              <a:ea typeface="Calibri"/>
              <a:cs typeface="Calibri"/>
              <a:sym typeface="Calibri"/>
            </a:endParaRPr>
          </a:p>
          <a:p>
            <a:pPr marL="0" lvl="0" indent="0" algn="ctr" rtl="0">
              <a:spcBef>
                <a:spcPts val="0"/>
              </a:spcBef>
              <a:spcAft>
                <a:spcPts val="0"/>
              </a:spcAft>
              <a:buClr>
                <a:schemeClr val="dk1"/>
              </a:buClr>
              <a:buSzPts val="1100"/>
              <a:buFont typeface="Arial"/>
              <a:buNone/>
            </a:pPr>
            <a:r>
              <a:rPr lang="en-CA" dirty="0">
                <a:solidFill>
                  <a:schemeClr val="lt1"/>
                </a:solidFill>
                <a:latin typeface="Montserrat" panose="00000500000000000000" pitchFamily="2" charset="0"/>
                <a:ea typeface="Calibri"/>
                <a:cs typeface="Calibri"/>
                <a:sym typeface="Calibri"/>
              </a:rPr>
              <a:t>Time: {{ $now }}</a:t>
            </a:r>
            <a:endParaRPr dirty="0">
              <a:solidFill>
                <a:schemeClr val="lt1"/>
              </a:solidFill>
              <a:latin typeface="Montserrat" panose="00000500000000000000" pitchFamily="2" charset="0"/>
              <a:ea typeface="Calibri"/>
              <a:cs typeface="Calibri"/>
              <a:sym typeface="Calibri"/>
            </a:endParaRPr>
          </a:p>
          <a:p>
            <a:pPr marL="0" lvl="0" indent="0" algn="ctr" rtl="0">
              <a:spcBef>
                <a:spcPts val="0"/>
              </a:spcBef>
              <a:spcAft>
                <a:spcPts val="0"/>
              </a:spcAft>
              <a:buNone/>
            </a:pPr>
            <a:r>
              <a:rPr lang="en-CA" dirty="0">
                <a:solidFill>
                  <a:schemeClr val="lt1"/>
                </a:solidFill>
                <a:latin typeface="Montserrat" panose="00000500000000000000" pitchFamily="2" charset="0"/>
                <a:ea typeface="Calibri"/>
                <a:cs typeface="Calibri"/>
                <a:sym typeface="Calibri"/>
              </a:rPr>
              <a:t>Input: {{ $</a:t>
            </a:r>
            <a:r>
              <a:rPr lang="en-CA" dirty="0" err="1">
                <a:solidFill>
                  <a:schemeClr val="lt1"/>
                </a:solidFill>
                <a:latin typeface="Montserrat" panose="00000500000000000000" pitchFamily="2" charset="0"/>
                <a:ea typeface="Calibri"/>
                <a:cs typeface="Calibri"/>
                <a:sym typeface="Calibri"/>
              </a:rPr>
              <a:t>json.chatInput</a:t>
            </a:r>
            <a:r>
              <a:rPr lang="en-CA" dirty="0">
                <a:solidFill>
                  <a:schemeClr val="lt1"/>
                </a:solidFill>
                <a:latin typeface="Montserrat" panose="00000500000000000000" pitchFamily="2" charset="0"/>
                <a:ea typeface="Calibri"/>
                <a:cs typeface="Calibri"/>
                <a:sym typeface="Calibri"/>
              </a:rPr>
              <a:t> }}</a:t>
            </a:r>
            <a:endParaRPr dirty="0">
              <a:latin typeface="Montserrat" panose="00000500000000000000" pitchFamily="2" charset="0"/>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29">
          <a:extLst>
            <a:ext uri="{FF2B5EF4-FFF2-40B4-BE49-F238E27FC236}">
              <a16:creationId xmlns:a16="http://schemas.microsoft.com/office/drawing/2014/main" id="{5D1A1600-1A74-323F-F79F-1605DC01C099}"/>
            </a:ext>
          </a:extLst>
        </p:cNvPr>
        <p:cNvGrpSpPr/>
        <p:nvPr/>
      </p:nvGrpSpPr>
      <p:grpSpPr>
        <a:xfrm>
          <a:off x="0" y="0"/>
          <a:ext cx="0" cy="0"/>
          <a:chOff x="0" y="0"/>
          <a:chExt cx="0" cy="0"/>
        </a:xfrm>
      </p:grpSpPr>
      <p:pic>
        <p:nvPicPr>
          <p:cNvPr id="230" name="Google Shape;230;g3544fac4121_1_135">
            <a:extLst>
              <a:ext uri="{FF2B5EF4-FFF2-40B4-BE49-F238E27FC236}">
                <a16:creationId xmlns:a16="http://schemas.microsoft.com/office/drawing/2014/main" id="{AAEC662C-8726-D08B-88FF-0409A019DB0A}"/>
              </a:ext>
            </a:extLst>
          </p:cNvPr>
          <p:cNvPicPr preferRelativeResize="0"/>
          <p:nvPr/>
        </p:nvPicPr>
        <p:blipFill rotWithShape="1">
          <a:blip r:embed="rId3">
            <a:alphaModFix/>
          </a:blip>
          <a:srcRect/>
          <a:stretch/>
        </p:blipFill>
        <p:spPr>
          <a:xfrm>
            <a:off x="-16386" y="0"/>
            <a:ext cx="12224773" cy="6857999"/>
          </a:xfrm>
          <a:prstGeom prst="rect">
            <a:avLst/>
          </a:prstGeom>
          <a:noFill/>
          <a:ln>
            <a:noFill/>
          </a:ln>
        </p:spPr>
      </p:pic>
      <p:pic>
        <p:nvPicPr>
          <p:cNvPr id="231" name="Google Shape;231;g3544fac4121_1_135">
            <a:extLst>
              <a:ext uri="{FF2B5EF4-FFF2-40B4-BE49-F238E27FC236}">
                <a16:creationId xmlns:a16="http://schemas.microsoft.com/office/drawing/2014/main" id="{E3C19621-82A7-6E1D-07F8-E90D07926FAF}"/>
              </a:ext>
            </a:extLst>
          </p:cNvPr>
          <p:cNvPicPr preferRelativeResize="0"/>
          <p:nvPr/>
        </p:nvPicPr>
        <p:blipFill rotWithShape="1">
          <a:blip r:embed="rId4">
            <a:alphaModFix/>
          </a:blip>
          <a:srcRect l="2731" t="18969" r="5592" b="23667"/>
          <a:stretch/>
        </p:blipFill>
        <p:spPr>
          <a:xfrm>
            <a:off x="9428854" y="90489"/>
            <a:ext cx="2763145" cy="477788"/>
          </a:xfrm>
          <a:prstGeom prst="rect">
            <a:avLst/>
          </a:prstGeom>
          <a:noFill/>
          <a:ln>
            <a:noFill/>
          </a:ln>
        </p:spPr>
      </p:pic>
      <p:sp>
        <p:nvSpPr>
          <p:cNvPr id="232" name="Google Shape;232;g3544fac4121_1_135">
            <a:extLst>
              <a:ext uri="{FF2B5EF4-FFF2-40B4-BE49-F238E27FC236}">
                <a16:creationId xmlns:a16="http://schemas.microsoft.com/office/drawing/2014/main" id="{F4726FB8-A88B-6153-E94A-0830196B9BE3}"/>
              </a:ext>
            </a:extLst>
          </p:cNvPr>
          <p:cNvSpPr/>
          <p:nvPr/>
        </p:nvSpPr>
        <p:spPr>
          <a:xfrm>
            <a:off x="154722" y="90489"/>
            <a:ext cx="98274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CA" sz="2400" dirty="0">
                <a:solidFill>
                  <a:schemeClr val="lt1"/>
                </a:solidFill>
                <a:latin typeface="Montserrat"/>
                <a:ea typeface="Montserrat"/>
                <a:cs typeface="Montserrat"/>
                <a:sym typeface="Montserrat"/>
              </a:rPr>
              <a:t>Configure Google Calendar &amp; Get Credentials</a:t>
            </a:r>
            <a:endParaRPr sz="1400" b="0" i="0" u="none" strike="noStrike" cap="none" dirty="0">
              <a:solidFill>
                <a:srgbClr val="000000"/>
              </a:solidFill>
              <a:latin typeface="Arial"/>
              <a:ea typeface="Arial"/>
              <a:cs typeface="Arial"/>
              <a:sym typeface="Arial"/>
            </a:endParaRPr>
          </a:p>
        </p:txBody>
      </p:sp>
      <p:sp>
        <p:nvSpPr>
          <p:cNvPr id="233" name="Google Shape;233;g3544fac4121_1_135">
            <a:extLst>
              <a:ext uri="{FF2B5EF4-FFF2-40B4-BE49-F238E27FC236}">
                <a16:creationId xmlns:a16="http://schemas.microsoft.com/office/drawing/2014/main" id="{57460E84-5414-6288-5934-613DB709F23E}"/>
              </a:ext>
            </a:extLst>
          </p:cNvPr>
          <p:cNvSpPr txBox="1"/>
          <p:nvPr/>
        </p:nvSpPr>
        <p:spPr>
          <a:xfrm rot="5400000">
            <a:off x="9505625" y="3291320"/>
            <a:ext cx="51060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chemeClr val="accent3"/>
                </a:solidFill>
                <a:latin typeface="Calibri"/>
                <a:ea typeface="Calibri"/>
                <a:cs typeface="Calibri"/>
                <a:sym typeface="Calibri"/>
              </a:rPr>
              <a:t>© All rights reserved for Dr. Ryan Ahmed @Stemplicity Inc. </a:t>
            </a:r>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1C1FACF9-528B-D681-D150-7E96D6FC7FD9}"/>
              </a:ext>
            </a:extLst>
          </p:cNvPr>
          <p:cNvPicPr>
            <a:picLocks noChangeAspect="1"/>
          </p:cNvPicPr>
          <p:nvPr/>
        </p:nvPicPr>
        <p:blipFill>
          <a:blip r:embed="rId5"/>
          <a:stretch>
            <a:fillRect/>
          </a:stretch>
        </p:blipFill>
        <p:spPr>
          <a:xfrm>
            <a:off x="154722" y="1459859"/>
            <a:ext cx="5845387" cy="3369949"/>
          </a:xfrm>
          <a:prstGeom prst="rect">
            <a:avLst/>
          </a:prstGeom>
        </p:spPr>
      </p:pic>
      <p:pic>
        <p:nvPicPr>
          <p:cNvPr id="4" name="Picture 3">
            <a:extLst>
              <a:ext uri="{FF2B5EF4-FFF2-40B4-BE49-F238E27FC236}">
                <a16:creationId xmlns:a16="http://schemas.microsoft.com/office/drawing/2014/main" id="{5A621C20-C2A8-9E72-F71B-0F14D34B6156}"/>
              </a:ext>
            </a:extLst>
          </p:cNvPr>
          <p:cNvPicPr>
            <a:picLocks noChangeAspect="1"/>
          </p:cNvPicPr>
          <p:nvPr/>
        </p:nvPicPr>
        <p:blipFill>
          <a:blip r:embed="rId6"/>
          <a:stretch>
            <a:fillRect/>
          </a:stretch>
        </p:blipFill>
        <p:spPr>
          <a:xfrm>
            <a:off x="6216018" y="1459859"/>
            <a:ext cx="5457348" cy="3335867"/>
          </a:xfrm>
          <a:prstGeom prst="rect">
            <a:avLst/>
          </a:prstGeom>
        </p:spPr>
      </p:pic>
    </p:spTree>
    <p:extLst>
      <p:ext uri="{BB962C8B-B14F-4D97-AF65-F5344CB8AC3E}">
        <p14:creationId xmlns:p14="http://schemas.microsoft.com/office/powerpoint/2010/main" val="28794509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29">
          <a:extLst>
            <a:ext uri="{FF2B5EF4-FFF2-40B4-BE49-F238E27FC236}">
              <a16:creationId xmlns:a16="http://schemas.microsoft.com/office/drawing/2014/main" id="{32107C49-F02B-E434-B2E1-96F420EF6F64}"/>
            </a:ext>
          </a:extLst>
        </p:cNvPr>
        <p:cNvGrpSpPr/>
        <p:nvPr/>
      </p:nvGrpSpPr>
      <p:grpSpPr>
        <a:xfrm>
          <a:off x="0" y="0"/>
          <a:ext cx="0" cy="0"/>
          <a:chOff x="0" y="0"/>
          <a:chExt cx="0" cy="0"/>
        </a:xfrm>
      </p:grpSpPr>
      <p:pic>
        <p:nvPicPr>
          <p:cNvPr id="230" name="Google Shape;230;g3544fac4121_1_135">
            <a:extLst>
              <a:ext uri="{FF2B5EF4-FFF2-40B4-BE49-F238E27FC236}">
                <a16:creationId xmlns:a16="http://schemas.microsoft.com/office/drawing/2014/main" id="{6AFA30F5-DE38-F92B-B85F-F928AF4A1A92}"/>
              </a:ext>
            </a:extLst>
          </p:cNvPr>
          <p:cNvPicPr preferRelativeResize="0"/>
          <p:nvPr/>
        </p:nvPicPr>
        <p:blipFill rotWithShape="1">
          <a:blip r:embed="rId3">
            <a:alphaModFix/>
          </a:blip>
          <a:srcRect/>
          <a:stretch/>
        </p:blipFill>
        <p:spPr>
          <a:xfrm>
            <a:off x="-16386" y="0"/>
            <a:ext cx="12224773" cy="6857999"/>
          </a:xfrm>
          <a:prstGeom prst="rect">
            <a:avLst/>
          </a:prstGeom>
          <a:noFill/>
          <a:ln>
            <a:noFill/>
          </a:ln>
        </p:spPr>
      </p:pic>
      <p:pic>
        <p:nvPicPr>
          <p:cNvPr id="231" name="Google Shape;231;g3544fac4121_1_135">
            <a:extLst>
              <a:ext uri="{FF2B5EF4-FFF2-40B4-BE49-F238E27FC236}">
                <a16:creationId xmlns:a16="http://schemas.microsoft.com/office/drawing/2014/main" id="{BA8F2ED0-F6DA-7FC8-EB57-AFAD951513B6}"/>
              </a:ext>
            </a:extLst>
          </p:cNvPr>
          <p:cNvPicPr preferRelativeResize="0"/>
          <p:nvPr/>
        </p:nvPicPr>
        <p:blipFill rotWithShape="1">
          <a:blip r:embed="rId4">
            <a:alphaModFix/>
          </a:blip>
          <a:srcRect l="2731" t="18969" r="5592" b="23667"/>
          <a:stretch/>
        </p:blipFill>
        <p:spPr>
          <a:xfrm>
            <a:off x="9428854" y="90489"/>
            <a:ext cx="2763145" cy="477788"/>
          </a:xfrm>
          <a:prstGeom prst="rect">
            <a:avLst/>
          </a:prstGeom>
          <a:noFill/>
          <a:ln>
            <a:noFill/>
          </a:ln>
        </p:spPr>
      </p:pic>
      <p:sp>
        <p:nvSpPr>
          <p:cNvPr id="232" name="Google Shape;232;g3544fac4121_1_135">
            <a:extLst>
              <a:ext uri="{FF2B5EF4-FFF2-40B4-BE49-F238E27FC236}">
                <a16:creationId xmlns:a16="http://schemas.microsoft.com/office/drawing/2014/main" id="{5E507B79-4547-5150-A9A4-91B3B21B459D}"/>
              </a:ext>
            </a:extLst>
          </p:cNvPr>
          <p:cNvSpPr/>
          <p:nvPr/>
        </p:nvSpPr>
        <p:spPr>
          <a:xfrm>
            <a:off x="154722" y="90489"/>
            <a:ext cx="98274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CA" sz="2400" b="0" i="0" u="none" strike="noStrike" cap="none" dirty="0">
                <a:solidFill>
                  <a:schemeClr val="lt1"/>
                </a:solidFill>
                <a:latin typeface="Montserrat"/>
                <a:sym typeface="Montserrat"/>
              </a:rPr>
              <a:t>Get </a:t>
            </a:r>
            <a:r>
              <a:rPr lang="en-CA" sz="2400" dirty="0">
                <a:solidFill>
                  <a:schemeClr val="lt1"/>
                </a:solidFill>
                <a:latin typeface="Montserrat"/>
                <a:sym typeface="Montserrat"/>
              </a:rPr>
              <a:t>Google Calendar Events Settings</a:t>
            </a:r>
            <a:endParaRPr sz="1400" b="0" i="0" u="none" strike="noStrike" cap="none" dirty="0">
              <a:solidFill>
                <a:srgbClr val="000000"/>
              </a:solidFill>
              <a:latin typeface="Arial"/>
              <a:ea typeface="Arial"/>
              <a:cs typeface="Arial"/>
              <a:sym typeface="Arial"/>
            </a:endParaRPr>
          </a:p>
        </p:txBody>
      </p:sp>
      <p:sp>
        <p:nvSpPr>
          <p:cNvPr id="233" name="Google Shape;233;g3544fac4121_1_135">
            <a:extLst>
              <a:ext uri="{FF2B5EF4-FFF2-40B4-BE49-F238E27FC236}">
                <a16:creationId xmlns:a16="http://schemas.microsoft.com/office/drawing/2014/main" id="{DDED0D17-9844-DCFD-F182-E68ED70A3CFF}"/>
              </a:ext>
            </a:extLst>
          </p:cNvPr>
          <p:cNvSpPr txBox="1"/>
          <p:nvPr/>
        </p:nvSpPr>
        <p:spPr>
          <a:xfrm rot="5400000">
            <a:off x="9505625" y="3291320"/>
            <a:ext cx="51060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chemeClr val="accent3"/>
                </a:solidFill>
                <a:latin typeface="Calibri"/>
                <a:ea typeface="Calibri"/>
                <a:cs typeface="Calibri"/>
                <a:sym typeface="Calibri"/>
              </a:rPr>
              <a:t>© All rights reserved for Dr. Ryan Ahmed @Stemplicity Inc. </a:t>
            </a:r>
            <a:endParaRPr sz="1400" b="0" i="0" u="none" strike="noStrike" cap="none">
              <a:solidFill>
                <a:srgbClr val="000000"/>
              </a:solidFill>
              <a:latin typeface="Arial"/>
              <a:ea typeface="Arial"/>
              <a:cs typeface="Arial"/>
              <a:sym typeface="Arial"/>
            </a:endParaRPr>
          </a:p>
        </p:txBody>
      </p:sp>
      <p:pic>
        <p:nvPicPr>
          <p:cNvPr id="5" name="Picture 4">
            <a:extLst>
              <a:ext uri="{FF2B5EF4-FFF2-40B4-BE49-F238E27FC236}">
                <a16:creationId xmlns:a16="http://schemas.microsoft.com/office/drawing/2014/main" id="{26636C57-8224-1743-801D-F25916B3AD41}"/>
              </a:ext>
            </a:extLst>
          </p:cNvPr>
          <p:cNvPicPr>
            <a:picLocks noChangeAspect="1"/>
          </p:cNvPicPr>
          <p:nvPr/>
        </p:nvPicPr>
        <p:blipFill>
          <a:blip r:embed="rId5"/>
          <a:stretch>
            <a:fillRect/>
          </a:stretch>
        </p:blipFill>
        <p:spPr>
          <a:xfrm>
            <a:off x="1558637" y="1713964"/>
            <a:ext cx="8328314" cy="4548304"/>
          </a:xfrm>
          <a:prstGeom prst="rect">
            <a:avLst/>
          </a:prstGeom>
        </p:spPr>
      </p:pic>
      <p:sp>
        <p:nvSpPr>
          <p:cNvPr id="6" name="Google Shape;211;g3544fac4121_1_80">
            <a:extLst>
              <a:ext uri="{FF2B5EF4-FFF2-40B4-BE49-F238E27FC236}">
                <a16:creationId xmlns:a16="http://schemas.microsoft.com/office/drawing/2014/main" id="{3D848DEC-7B87-27E9-8BA2-80D8F08B4E7F}"/>
              </a:ext>
            </a:extLst>
          </p:cNvPr>
          <p:cNvSpPr txBox="1"/>
          <p:nvPr/>
        </p:nvSpPr>
        <p:spPr>
          <a:xfrm>
            <a:off x="293300" y="892000"/>
            <a:ext cx="11350800" cy="2985300"/>
          </a:xfrm>
          <a:prstGeom prst="rect">
            <a:avLst/>
          </a:prstGeom>
          <a:noFill/>
          <a:ln>
            <a:noFill/>
          </a:ln>
        </p:spPr>
        <p:txBody>
          <a:bodyPr spcFirstLastPara="1" wrap="square" lIns="91425" tIns="45700" rIns="91425" bIns="45700" anchor="t" anchorCtr="0">
            <a:normAutofit/>
          </a:bodyPr>
          <a:lstStyle/>
          <a:p>
            <a:pPr marL="400050" marR="0" lvl="0" indent="-285750" algn="l" rtl="0">
              <a:lnSpc>
                <a:spcPct val="150000"/>
              </a:lnSpc>
              <a:spcBef>
                <a:spcPts val="1000"/>
              </a:spcBef>
              <a:spcAft>
                <a:spcPts val="0"/>
              </a:spcAft>
              <a:buClr>
                <a:srgbClr val="1BBFD1"/>
              </a:buClr>
              <a:buSzPts val="1800"/>
              <a:buFont typeface="Arial" panose="020B0604020202020204" pitchFamily="34" charset="0"/>
              <a:buChar char="•"/>
            </a:pPr>
            <a:r>
              <a:rPr lang="en-CA" sz="1800" dirty="0">
                <a:solidFill>
                  <a:schemeClr val="dk1"/>
                </a:solidFill>
                <a:latin typeface="Montserrat"/>
                <a:ea typeface="Montserrat"/>
                <a:cs typeface="Montserrat"/>
                <a:sym typeface="Montserrat"/>
              </a:rPr>
              <a:t>Create a tool to my AI Agent to get all my meetings in my Google Calendar.</a:t>
            </a:r>
            <a:endParaRPr sz="1800" b="0" i="0" u="none" strike="noStrike" cap="none" dirty="0">
              <a:solidFill>
                <a:schemeClr val="dk1"/>
              </a:solidFill>
              <a:latin typeface="Montserrat"/>
              <a:ea typeface="Montserrat"/>
              <a:cs typeface="Montserrat"/>
              <a:sym typeface="Montserrat"/>
            </a:endParaRPr>
          </a:p>
          <a:p>
            <a:pPr marL="1200150" marR="0" lvl="0" indent="-285750" algn="l" rtl="0">
              <a:lnSpc>
                <a:spcPct val="90000"/>
              </a:lnSpc>
              <a:spcBef>
                <a:spcPts val="1000"/>
              </a:spcBef>
              <a:spcAft>
                <a:spcPts val="0"/>
              </a:spcAft>
              <a:buClr>
                <a:srgbClr val="000000"/>
              </a:buClr>
              <a:buSzPts val="1800"/>
              <a:buFont typeface="Arial" panose="020B0604020202020204" pitchFamily="34" charset="0"/>
              <a:buChar char="•"/>
            </a:pPr>
            <a:endParaRPr sz="1800" b="0" i="0" u="none" strike="noStrike" cap="none" dirty="0">
              <a:solidFill>
                <a:schemeClr val="dk1"/>
              </a:solidFill>
              <a:latin typeface="Montserrat"/>
              <a:ea typeface="Montserrat"/>
              <a:cs typeface="Montserrat"/>
              <a:sym typeface="Montserrat"/>
            </a:endParaRPr>
          </a:p>
        </p:txBody>
      </p:sp>
    </p:spTree>
    <p:extLst>
      <p:ext uri="{BB962C8B-B14F-4D97-AF65-F5344CB8AC3E}">
        <p14:creationId xmlns:p14="http://schemas.microsoft.com/office/powerpoint/2010/main" val="33916887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29">
          <a:extLst>
            <a:ext uri="{FF2B5EF4-FFF2-40B4-BE49-F238E27FC236}">
              <a16:creationId xmlns:a16="http://schemas.microsoft.com/office/drawing/2014/main" id="{930B870C-4022-8108-A2CB-637AADDE7058}"/>
            </a:ext>
          </a:extLst>
        </p:cNvPr>
        <p:cNvGrpSpPr/>
        <p:nvPr/>
      </p:nvGrpSpPr>
      <p:grpSpPr>
        <a:xfrm>
          <a:off x="0" y="0"/>
          <a:ext cx="0" cy="0"/>
          <a:chOff x="0" y="0"/>
          <a:chExt cx="0" cy="0"/>
        </a:xfrm>
      </p:grpSpPr>
      <p:pic>
        <p:nvPicPr>
          <p:cNvPr id="230" name="Google Shape;230;g3544fac4121_1_135">
            <a:extLst>
              <a:ext uri="{FF2B5EF4-FFF2-40B4-BE49-F238E27FC236}">
                <a16:creationId xmlns:a16="http://schemas.microsoft.com/office/drawing/2014/main" id="{3B2A3DFC-27C8-1C2E-4263-C8B591032F7F}"/>
              </a:ext>
            </a:extLst>
          </p:cNvPr>
          <p:cNvPicPr preferRelativeResize="0"/>
          <p:nvPr/>
        </p:nvPicPr>
        <p:blipFill rotWithShape="1">
          <a:blip r:embed="rId3">
            <a:alphaModFix/>
          </a:blip>
          <a:srcRect/>
          <a:stretch/>
        </p:blipFill>
        <p:spPr>
          <a:xfrm>
            <a:off x="-16386" y="0"/>
            <a:ext cx="12224773" cy="6857999"/>
          </a:xfrm>
          <a:prstGeom prst="rect">
            <a:avLst/>
          </a:prstGeom>
          <a:noFill/>
          <a:ln>
            <a:noFill/>
          </a:ln>
        </p:spPr>
      </p:pic>
      <p:pic>
        <p:nvPicPr>
          <p:cNvPr id="231" name="Google Shape;231;g3544fac4121_1_135">
            <a:extLst>
              <a:ext uri="{FF2B5EF4-FFF2-40B4-BE49-F238E27FC236}">
                <a16:creationId xmlns:a16="http://schemas.microsoft.com/office/drawing/2014/main" id="{FFF9DAF9-466B-ECD4-B4DC-48DD249BDAA6}"/>
              </a:ext>
            </a:extLst>
          </p:cNvPr>
          <p:cNvPicPr preferRelativeResize="0"/>
          <p:nvPr/>
        </p:nvPicPr>
        <p:blipFill rotWithShape="1">
          <a:blip r:embed="rId4">
            <a:alphaModFix/>
          </a:blip>
          <a:srcRect l="2731" t="18969" r="5592" b="23667"/>
          <a:stretch/>
        </p:blipFill>
        <p:spPr>
          <a:xfrm>
            <a:off x="9428854" y="90489"/>
            <a:ext cx="2763145" cy="477788"/>
          </a:xfrm>
          <a:prstGeom prst="rect">
            <a:avLst/>
          </a:prstGeom>
          <a:noFill/>
          <a:ln>
            <a:noFill/>
          </a:ln>
        </p:spPr>
      </p:pic>
      <p:sp>
        <p:nvSpPr>
          <p:cNvPr id="232" name="Google Shape;232;g3544fac4121_1_135">
            <a:extLst>
              <a:ext uri="{FF2B5EF4-FFF2-40B4-BE49-F238E27FC236}">
                <a16:creationId xmlns:a16="http://schemas.microsoft.com/office/drawing/2014/main" id="{183FC145-70F5-A95E-00B8-1ABB2755F576}"/>
              </a:ext>
            </a:extLst>
          </p:cNvPr>
          <p:cNvSpPr/>
          <p:nvPr/>
        </p:nvSpPr>
        <p:spPr>
          <a:xfrm>
            <a:off x="154722" y="90489"/>
            <a:ext cx="98274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CA" sz="2400" b="0" i="0" u="none" strike="noStrike" cap="none" dirty="0">
                <a:solidFill>
                  <a:schemeClr val="lt1"/>
                </a:solidFill>
                <a:latin typeface="Montserrat"/>
                <a:sym typeface="Montserrat"/>
              </a:rPr>
              <a:t>Set </a:t>
            </a:r>
            <a:r>
              <a:rPr lang="en-CA" sz="2400" dirty="0">
                <a:solidFill>
                  <a:schemeClr val="lt1"/>
                </a:solidFill>
                <a:latin typeface="Montserrat"/>
                <a:sym typeface="Montserrat"/>
              </a:rPr>
              <a:t>Google Calendar Events Settings</a:t>
            </a:r>
            <a:endParaRPr sz="1400" b="0" i="0" u="none" strike="noStrike" cap="none" dirty="0">
              <a:solidFill>
                <a:srgbClr val="000000"/>
              </a:solidFill>
              <a:latin typeface="Arial"/>
              <a:ea typeface="Arial"/>
              <a:cs typeface="Arial"/>
              <a:sym typeface="Arial"/>
            </a:endParaRPr>
          </a:p>
        </p:txBody>
      </p:sp>
      <p:sp>
        <p:nvSpPr>
          <p:cNvPr id="233" name="Google Shape;233;g3544fac4121_1_135">
            <a:extLst>
              <a:ext uri="{FF2B5EF4-FFF2-40B4-BE49-F238E27FC236}">
                <a16:creationId xmlns:a16="http://schemas.microsoft.com/office/drawing/2014/main" id="{96A987D7-CF3F-76F3-9297-A0BE34FED6EA}"/>
              </a:ext>
            </a:extLst>
          </p:cNvPr>
          <p:cNvSpPr txBox="1"/>
          <p:nvPr/>
        </p:nvSpPr>
        <p:spPr>
          <a:xfrm rot="5400000">
            <a:off x="9505625" y="3291320"/>
            <a:ext cx="51060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chemeClr val="accent3"/>
                </a:solidFill>
                <a:latin typeface="Calibri"/>
                <a:ea typeface="Calibri"/>
                <a:cs typeface="Calibri"/>
                <a:sym typeface="Calibri"/>
              </a:rPr>
              <a:t>© All rights reserved for Dr. Ryan Ahmed @Stemplicity Inc. </a:t>
            </a:r>
            <a:endParaRPr sz="1400" b="0" i="0" u="none" strike="noStrike" cap="none">
              <a:solidFill>
                <a:srgbClr val="000000"/>
              </a:solidFill>
              <a:latin typeface="Arial"/>
              <a:ea typeface="Arial"/>
              <a:cs typeface="Arial"/>
              <a:sym typeface="Arial"/>
            </a:endParaRPr>
          </a:p>
        </p:txBody>
      </p:sp>
      <p:sp>
        <p:nvSpPr>
          <p:cNvPr id="4" name="Google Shape;211;g3544fac4121_1_80">
            <a:extLst>
              <a:ext uri="{FF2B5EF4-FFF2-40B4-BE49-F238E27FC236}">
                <a16:creationId xmlns:a16="http://schemas.microsoft.com/office/drawing/2014/main" id="{0BBA4880-B2FE-F17B-929A-AEC7848A260D}"/>
              </a:ext>
            </a:extLst>
          </p:cNvPr>
          <p:cNvSpPr txBox="1"/>
          <p:nvPr/>
        </p:nvSpPr>
        <p:spPr>
          <a:xfrm>
            <a:off x="293300" y="892000"/>
            <a:ext cx="11350800" cy="2985300"/>
          </a:xfrm>
          <a:prstGeom prst="rect">
            <a:avLst/>
          </a:prstGeom>
          <a:noFill/>
          <a:ln>
            <a:noFill/>
          </a:ln>
        </p:spPr>
        <p:txBody>
          <a:bodyPr spcFirstLastPara="1" wrap="square" lIns="91425" tIns="45700" rIns="91425" bIns="45700" anchor="t" anchorCtr="0">
            <a:normAutofit/>
          </a:bodyPr>
          <a:lstStyle/>
          <a:p>
            <a:pPr marL="400050" marR="0" lvl="0" indent="-285750" algn="l" rtl="0">
              <a:lnSpc>
                <a:spcPct val="150000"/>
              </a:lnSpc>
              <a:spcBef>
                <a:spcPts val="1000"/>
              </a:spcBef>
              <a:spcAft>
                <a:spcPts val="0"/>
              </a:spcAft>
              <a:buClr>
                <a:srgbClr val="1BBFD1"/>
              </a:buClr>
              <a:buSzPts val="1800"/>
              <a:buFont typeface="Arial" panose="020B0604020202020204" pitchFamily="34" charset="0"/>
              <a:buChar char="•"/>
            </a:pPr>
            <a:r>
              <a:rPr lang="en-CA" sz="1800" dirty="0">
                <a:solidFill>
                  <a:schemeClr val="dk1"/>
                </a:solidFill>
                <a:latin typeface="Montserrat"/>
                <a:ea typeface="Montserrat"/>
                <a:cs typeface="Montserrat"/>
                <a:sym typeface="Montserrat"/>
              </a:rPr>
              <a:t>Create a tool to my AI Agent that schedules meeting to my Google Calendar.</a:t>
            </a:r>
            <a:endParaRPr sz="1800" b="0" i="0" u="none" strike="noStrike" cap="none" dirty="0">
              <a:solidFill>
                <a:schemeClr val="dk1"/>
              </a:solidFill>
              <a:latin typeface="Montserrat"/>
              <a:ea typeface="Montserrat"/>
              <a:cs typeface="Montserrat"/>
              <a:sym typeface="Montserrat"/>
            </a:endParaRPr>
          </a:p>
          <a:p>
            <a:pPr marL="1200150" marR="0" lvl="0" indent="-285750" algn="l" rtl="0">
              <a:lnSpc>
                <a:spcPct val="90000"/>
              </a:lnSpc>
              <a:spcBef>
                <a:spcPts val="1000"/>
              </a:spcBef>
              <a:spcAft>
                <a:spcPts val="0"/>
              </a:spcAft>
              <a:buClr>
                <a:srgbClr val="000000"/>
              </a:buClr>
              <a:buSzPts val="1800"/>
              <a:buFont typeface="Arial" panose="020B0604020202020204" pitchFamily="34" charset="0"/>
              <a:buChar char="•"/>
            </a:pPr>
            <a:endParaRPr sz="1800" b="0" i="0" u="none" strike="noStrike" cap="none" dirty="0">
              <a:solidFill>
                <a:schemeClr val="dk1"/>
              </a:solidFill>
              <a:latin typeface="Montserrat"/>
              <a:ea typeface="Montserrat"/>
              <a:cs typeface="Montserrat"/>
              <a:sym typeface="Montserrat"/>
            </a:endParaRPr>
          </a:p>
        </p:txBody>
      </p:sp>
      <p:pic>
        <p:nvPicPr>
          <p:cNvPr id="7" name="Picture 6">
            <a:extLst>
              <a:ext uri="{FF2B5EF4-FFF2-40B4-BE49-F238E27FC236}">
                <a16:creationId xmlns:a16="http://schemas.microsoft.com/office/drawing/2014/main" id="{1120410E-AC72-ECB2-E8A1-A8B356DD8664}"/>
              </a:ext>
            </a:extLst>
          </p:cNvPr>
          <p:cNvPicPr>
            <a:picLocks noChangeAspect="1"/>
          </p:cNvPicPr>
          <p:nvPr/>
        </p:nvPicPr>
        <p:blipFill>
          <a:blip r:embed="rId5"/>
          <a:stretch>
            <a:fillRect/>
          </a:stretch>
        </p:blipFill>
        <p:spPr>
          <a:xfrm>
            <a:off x="1225472" y="1566046"/>
            <a:ext cx="8756650" cy="4796876"/>
          </a:xfrm>
          <a:prstGeom prst="rect">
            <a:avLst/>
          </a:prstGeom>
        </p:spPr>
      </p:pic>
    </p:spTree>
    <p:extLst>
      <p:ext uri="{BB962C8B-B14F-4D97-AF65-F5344CB8AC3E}">
        <p14:creationId xmlns:p14="http://schemas.microsoft.com/office/powerpoint/2010/main" val="16026831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29">
          <a:extLst>
            <a:ext uri="{FF2B5EF4-FFF2-40B4-BE49-F238E27FC236}">
              <a16:creationId xmlns:a16="http://schemas.microsoft.com/office/drawing/2014/main" id="{6B8E5DAA-5D9E-2126-F470-8EFECF9255D6}"/>
            </a:ext>
          </a:extLst>
        </p:cNvPr>
        <p:cNvGrpSpPr/>
        <p:nvPr/>
      </p:nvGrpSpPr>
      <p:grpSpPr>
        <a:xfrm>
          <a:off x="0" y="0"/>
          <a:ext cx="0" cy="0"/>
          <a:chOff x="0" y="0"/>
          <a:chExt cx="0" cy="0"/>
        </a:xfrm>
      </p:grpSpPr>
      <p:pic>
        <p:nvPicPr>
          <p:cNvPr id="230" name="Google Shape;230;g3544fac4121_1_135">
            <a:extLst>
              <a:ext uri="{FF2B5EF4-FFF2-40B4-BE49-F238E27FC236}">
                <a16:creationId xmlns:a16="http://schemas.microsoft.com/office/drawing/2014/main" id="{D37D950B-EE06-8057-0E86-ACC2FAFF5D48}"/>
              </a:ext>
            </a:extLst>
          </p:cNvPr>
          <p:cNvPicPr preferRelativeResize="0"/>
          <p:nvPr/>
        </p:nvPicPr>
        <p:blipFill rotWithShape="1">
          <a:blip r:embed="rId3">
            <a:alphaModFix/>
          </a:blip>
          <a:srcRect/>
          <a:stretch/>
        </p:blipFill>
        <p:spPr>
          <a:xfrm>
            <a:off x="-16386" y="0"/>
            <a:ext cx="12224773" cy="6857999"/>
          </a:xfrm>
          <a:prstGeom prst="rect">
            <a:avLst/>
          </a:prstGeom>
          <a:noFill/>
          <a:ln>
            <a:noFill/>
          </a:ln>
        </p:spPr>
      </p:pic>
      <p:pic>
        <p:nvPicPr>
          <p:cNvPr id="231" name="Google Shape;231;g3544fac4121_1_135">
            <a:extLst>
              <a:ext uri="{FF2B5EF4-FFF2-40B4-BE49-F238E27FC236}">
                <a16:creationId xmlns:a16="http://schemas.microsoft.com/office/drawing/2014/main" id="{C5AD7473-4933-CC44-669E-DB0BA3ADBF33}"/>
              </a:ext>
            </a:extLst>
          </p:cNvPr>
          <p:cNvPicPr preferRelativeResize="0"/>
          <p:nvPr/>
        </p:nvPicPr>
        <p:blipFill rotWithShape="1">
          <a:blip r:embed="rId4">
            <a:alphaModFix/>
          </a:blip>
          <a:srcRect l="2731" t="18969" r="5592" b="23667"/>
          <a:stretch/>
        </p:blipFill>
        <p:spPr>
          <a:xfrm>
            <a:off x="9428854" y="90489"/>
            <a:ext cx="2763145" cy="477788"/>
          </a:xfrm>
          <a:prstGeom prst="rect">
            <a:avLst/>
          </a:prstGeom>
          <a:noFill/>
          <a:ln>
            <a:noFill/>
          </a:ln>
        </p:spPr>
      </p:pic>
      <p:sp>
        <p:nvSpPr>
          <p:cNvPr id="232" name="Google Shape;232;g3544fac4121_1_135">
            <a:extLst>
              <a:ext uri="{FF2B5EF4-FFF2-40B4-BE49-F238E27FC236}">
                <a16:creationId xmlns:a16="http://schemas.microsoft.com/office/drawing/2014/main" id="{A1321C58-BC6C-33F4-7123-B327DF35C53E}"/>
              </a:ext>
            </a:extLst>
          </p:cNvPr>
          <p:cNvSpPr/>
          <p:nvPr/>
        </p:nvSpPr>
        <p:spPr>
          <a:xfrm>
            <a:off x="154722" y="90489"/>
            <a:ext cx="98274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CA" sz="2400" dirty="0">
                <a:solidFill>
                  <a:schemeClr val="lt1"/>
                </a:solidFill>
                <a:latin typeface="Montserrat"/>
                <a:ea typeface="Montserrat"/>
                <a:cs typeface="Montserrat"/>
                <a:sym typeface="Montserrat"/>
              </a:rPr>
              <a:t>Let’s obtain all meetings in my calendar today!</a:t>
            </a:r>
            <a:endParaRPr sz="1400" b="0" i="0" u="none" strike="noStrike" cap="none" dirty="0">
              <a:solidFill>
                <a:srgbClr val="000000"/>
              </a:solidFill>
              <a:latin typeface="Arial"/>
              <a:ea typeface="Arial"/>
              <a:cs typeface="Arial"/>
              <a:sym typeface="Arial"/>
            </a:endParaRPr>
          </a:p>
        </p:txBody>
      </p:sp>
      <p:sp>
        <p:nvSpPr>
          <p:cNvPr id="233" name="Google Shape;233;g3544fac4121_1_135">
            <a:extLst>
              <a:ext uri="{FF2B5EF4-FFF2-40B4-BE49-F238E27FC236}">
                <a16:creationId xmlns:a16="http://schemas.microsoft.com/office/drawing/2014/main" id="{71252602-7D59-C074-EAD1-28986496149D}"/>
              </a:ext>
            </a:extLst>
          </p:cNvPr>
          <p:cNvSpPr txBox="1"/>
          <p:nvPr/>
        </p:nvSpPr>
        <p:spPr>
          <a:xfrm rot="5400000">
            <a:off x="9505625" y="3291320"/>
            <a:ext cx="51060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chemeClr val="accent3"/>
                </a:solidFill>
                <a:latin typeface="Calibri"/>
                <a:ea typeface="Calibri"/>
                <a:cs typeface="Calibri"/>
                <a:sym typeface="Calibri"/>
              </a:rPr>
              <a:t>© All rights reserved for Dr. Ryan Ahmed @Stemplicity Inc. </a:t>
            </a:r>
            <a:endParaRPr sz="1400" b="0" i="0" u="none" strike="noStrike" cap="none">
              <a:solidFill>
                <a:srgbClr val="000000"/>
              </a:solidFill>
              <a:latin typeface="Arial"/>
              <a:ea typeface="Arial"/>
              <a:cs typeface="Arial"/>
              <a:sym typeface="Arial"/>
            </a:endParaRPr>
          </a:p>
        </p:txBody>
      </p:sp>
      <p:pic>
        <p:nvPicPr>
          <p:cNvPr id="6" name="Picture 5">
            <a:extLst>
              <a:ext uri="{FF2B5EF4-FFF2-40B4-BE49-F238E27FC236}">
                <a16:creationId xmlns:a16="http://schemas.microsoft.com/office/drawing/2014/main" id="{11CDA1C7-E269-8CA1-B216-10500315C355}"/>
              </a:ext>
            </a:extLst>
          </p:cNvPr>
          <p:cNvPicPr>
            <a:picLocks noChangeAspect="1"/>
          </p:cNvPicPr>
          <p:nvPr/>
        </p:nvPicPr>
        <p:blipFill>
          <a:blip r:embed="rId5"/>
          <a:stretch>
            <a:fillRect/>
          </a:stretch>
        </p:blipFill>
        <p:spPr>
          <a:xfrm>
            <a:off x="1220813" y="1117599"/>
            <a:ext cx="8761309" cy="5085429"/>
          </a:xfrm>
          <a:prstGeom prst="rect">
            <a:avLst/>
          </a:prstGeom>
        </p:spPr>
      </p:pic>
    </p:spTree>
    <p:extLst>
      <p:ext uri="{BB962C8B-B14F-4D97-AF65-F5344CB8AC3E}">
        <p14:creationId xmlns:p14="http://schemas.microsoft.com/office/powerpoint/2010/main" val="2832336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8F845D-A35A-8F9B-79A0-6CB40EDB030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972BFCC-7713-B071-AA27-D19BE548831D}"/>
              </a:ext>
            </a:extLst>
          </p:cNvPr>
          <p:cNvPicPr>
            <a:picLocks noChangeAspect="1"/>
          </p:cNvPicPr>
          <p:nvPr/>
        </p:nvPicPr>
        <p:blipFill>
          <a:blip r:embed="rId2"/>
          <a:stretch>
            <a:fillRect/>
          </a:stretch>
        </p:blipFill>
        <p:spPr>
          <a:xfrm>
            <a:off x="-32773" y="0"/>
            <a:ext cx="12224773" cy="6858000"/>
          </a:xfrm>
          <a:prstGeom prst="rect">
            <a:avLst/>
          </a:prstGeom>
        </p:spPr>
      </p:pic>
      <p:pic>
        <p:nvPicPr>
          <p:cNvPr id="6" name="Picture 5">
            <a:extLst>
              <a:ext uri="{FF2B5EF4-FFF2-40B4-BE49-F238E27FC236}">
                <a16:creationId xmlns:a16="http://schemas.microsoft.com/office/drawing/2014/main" id="{F93EB745-A9A1-9339-49EC-15D95856F5E5}"/>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66FCFD8C-0B84-4B36-6014-308B9109D207}"/>
              </a:ext>
            </a:extLst>
          </p:cNvPr>
          <p:cNvSpPr/>
          <p:nvPr/>
        </p:nvSpPr>
        <p:spPr>
          <a:xfrm>
            <a:off x="154722" y="90489"/>
            <a:ext cx="9827492" cy="461665"/>
          </a:xfrm>
          <a:prstGeom prst="rect">
            <a:avLst/>
          </a:prstGeom>
        </p:spPr>
        <p:txBody>
          <a:bodyPr wrap="square">
            <a:spAutoFit/>
          </a:bodyPr>
          <a:lstStyle/>
          <a:p>
            <a:r>
              <a:rPr lang="en-US" sz="2400">
                <a:solidFill>
                  <a:schemeClr val="bg1"/>
                </a:solidFill>
                <a:latin typeface="Montserrat" charset="0"/>
                <a:ea typeface="Montserrat" charset="0"/>
                <a:cs typeface="Montserrat" charset="0"/>
              </a:rPr>
              <a:t>n8n Tour</a:t>
            </a:r>
            <a:endParaRPr lang="en-US" sz="2400" dirty="0">
              <a:solidFill>
                <a:schemeClr val="bg1"/>
              </a:solidFill>
              <a:latin typeface="Montserrat" charset="0"/>
              <a:ea typeface="Montserrat" charset="0"/>
              <a:cs typeface="Montserrat" charset="0"/>
            </a:endParaRPr>
          </a:p>
        </p:txBody>
      </p:sp>
      <p:sp>
        <p:nvSpPr>
          <p:cNvPr id="9" name="TextBox 8">
            <a:extLst>
              <a:ext uri="{FF2B5EF4-FFF2-40B4-BE49-F238E27FC236}">
                <a16:creationId xmlns:a16="http://schemas.microsoft.com/office/drawing/2014/main" id="{E916623C-593B-66FA-0091-ADF8A8335888}"/>
              </a:ext>
            </a:extLst>
          </p:cNvPr>
          <p:cNvSpPr txBox="1"/>
          <p:nvPr/>
        </p:nvSpPr>
        <p:spPr>
          <a:xfrm rot="5400000">
            <a:off x="9505627" y="3291463"/>
            <a:ext cx="5106141" cy="338554"/>
          </a:xfrm>
          <a:prstGeom prst="rect">
            <a:avLst/>
          </a:prstGeom>
          <a:noFill/>
        </p:spPr>
        <p:txBody>
          <a:bodyPr wrap="none" rtlCol="0">
            <a:spAutoFit/>
          </a:bodyPr>
          <a:lstStyle/>
          <a:p>
            <a:r>
              <a:rPr lang="en-US" sz="1600">
                <a:solidFill>
                  <a:schemeClr val="accent3"/>
                </a:solidFill>
              </a:rPr>
              <a:t>© All rights reserved for Dr. Ryan Ahmed @Stemplicity Inc. </a:t>
            </a:r>
            <a:endParaRPr lang="en-US" sz="1600" dirty="0">
              <a:solidFill>
                <a:schemeClr val="accent3"/>
              </a:solidFill>
            </a:endParaRPr>
          </a:p>
        </p:txBody>
      </p:sp>
      <p:pic>
        <p:nvPicPr>
          <p:cNvPr id="4" name="Picture 3">
            <a:extLst>
              <a:ext uri="{FF2B5EF4-FFF2-40B4-BE49-F238E27FC236}">
                <a16:creationId xmlns:a16="http://schemas.microsoft.com/office/drawing/2014/main" id="{19A86561-1189-8B0C-BA8D-03993D8C7274}"/>
              </a:ext>
            </a:extLst>
          </p:cNvPr>
          <p:cNvPicPr>
            <a:picLocks noChangeAspect="1"/>
          </p:cNvPicPr>
          <p:nvPr/>
        </p:nvPicPr>
        <p:blipFill>
          <a:blip r:embed="rId4"/>
          <a:stretch>
            <a:fillRect/>
          </a:stretch>
        </p:blipFill>
        <p:spPr>
          <a:xfrm>
            <a:off x="535708" y="1288679"/>
            <a:ext cx="10492509" cy="4097288"/>
          </a:xfrm>
          <a:prstGeom prst="rect">
            <a:avLst/>
          </a:prstGeom>
        </p:spPr>
      </p:pic>
      <p:sp>
        <p:nvSpPr>
          <p:cNvPr id="10" name="TextBox 9">
            <a:extLst>
              <a:ext uri="{FF2B5EF4-FFF2-40B4-BE49-F238E27FC236}">
                <a16:creationId xmlns:a16="http://schemas.microsoft.com/office/drawing/2014/main" id="{69349E03-E8BB-8814-794B-BA1D2F36C582}"/>
              </a:ext>
            </a:extLst>
          </p:cNvPr>
          <p:cNvSpPr txBox="1"/>
          <p:nvPr/>
        </p:nvSpPr>
        <p:spPr>
          <a:xfrm>
            <a:off x="3163455" y="826505"/>
            <a:ext cx="6142180" cy="646331"/>
          </a:xfrm>
          <a:prstGeom prst="rect">
            <a:avLst/>
          </a:prstGeom>
          <a:noFill/>
        </p:spPr>
        <p:txBody>
          <a:bodyPr wrap="square">
            <a:spAutoFit/>
          </a:bodyPr>
          <a:lstStyle/>
          <a:p>
            <a:r>
              <a:rPr lang="en-CA" sz="1800" dirty="0">
                <a:latin typeface="Montserrat" panose="00000500000000000000" pitchFamily="2" charset="0"/>
              </a:rPr>
              <a:t>Documentation: </a:t>
            </a:r>
            <a:r>
              <a:rPr lang="en-CA" sz="1800" dirty="0">
                <a:latin typeface="Montserrat" panose="00000500000000000000" pitchFamily="2" charset="0"/>
                <a:hlinkClick r:id="rId5"/>
              </a:rPr>
              <a:t>https://n8n.io/features/</a:t>
            </a:r>
            <a:endParaRPr lang="en-CA" sz="1800" dirty="0">
              <a:latin typeface="Montserrat" panose="00000500000000000000" pitchFamily="2" charset="0"/>
            </a:endParaRPr>
          </a:p>
          <a:p>
            <a:endParaRPr lang="en-CA" sz="1800" dirty="0">
              <a:latin typeface="Montserrat" panose="00000500000000000000" pitchFamily="2" charset="0"/>
            </a:endParaRPr>
          </a:p>
        </p:txBody>
      </p:sp>
    </p:spTree>
    <p:extLst>
      <p:ext uri="{BB962C8B-B14F-4D97-AF65-F5344CB8AC3E}">
        <p14:creationId xmlns:p14="http://schemas.microsoft.com/office/powerpoint/2010/main" val="174148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29">
          <a:extLst>
            <a:ext uri="{FF2B5EF4-FFF2-40B4-BE49-F238E27FC236}">
              <a16:creationId xmlns:a16="http://schemas.microsoft.com/office/drawing/2014/main" id="{0EEF547C-98AB-652C-CB3E-78F345BC1D29}"/>
            </a:ext>
          </a:extLst>
        </p:cNvPr>
        <p:cNvGrpSpPr/>
        <p:nvPr/>
      </p:nvGrpSpPr>
      <p:grpSpPr>
        <a:xfrm>
          <a:off x="0" y="0"/>
          <a:ext cx="0" cy="0"/>
          <a:chOff x="0" y="0"/>
          <a:chExt cx="0" cy="0"/>
        </a:xfrm>
      </p:grpSpPr>
      <p:pic>
        <p:nvPicPr>
          <p:cNvPr id="230" name="Google Shape;230;g3544fac4121_1_135">
            <a:extLst>
              <a:ext uri="{FF2B5EF4-FFF2-40B4-BE49-F238E27FC236}">
                <a16:creationId xmlns:a16="http://schemas.microsoft.com/office/drawing/2014/main" id="{34BA1F0D-664C-3770-94DF-59120F90FE73}"/>
              </a:ext>
            </a:extLst>
          </p:cNvPr>
          <p:cNvPicPr preferRelativeResize="0"/>
          <p:nvPr/>
        </p:nvPicPr>
        <p:blipFill rotWithShape="1">
          <a:blip r:embed="rId3">
            <a:alphaModFix/>
          </a:blip>
          <a:srcRect/>
          <a:stretch/>
        </p:blipFill>
        <p:spPr>
          <a:xfrm>
            <a:off x="-16386" y="0"/>
            <a:ext cx="12224773" cy="6857999"/>
          </a:xfrm>
          <a:prstGeom prst="rect">
            <a:avLst/>
          </a:prstGeom>
          <a:noFill/>
          <a:ln>
            <a:noFill/>
          </a:ln>
        </p:spPr>
      </p:pic>
      <p:pic>
        <p:nvPicPr>
          <p:cNvPr id="231" name="Google Shape;231;g3544fac4121_1_135">
            <a:extLst>
              <a:ext uri="{FF2B5EF4-FFF2-40B4-BE49-F238E27FC236}">
                <a16:creationId xmlns:a16="http://schemas.microsoft.com/office/drawing/2014/main" id="{4E8A667F-A4DE-5FB8-D4A9-F73B6D722C29}"/>
              </a:ext>
            </a:extLst>
          </p:cNvPr>
          <p:cNvPicPr preferRelativeResize="0"/>
          <p:nvPr/>
        </p:nvPicPr>
        <p:blipFill rotWithShape="1">
          <a:blip r:embed="rId4">
            <a:alphaModFix/>
          </a:blip>
          <a:srcRect l="2731" t="18969" r="5592" b="23667"/>
          <a:stretch/>
        </p:blipFill>
        <p:spPr>
          <a:xfrm>
            <a:off x="9428854" y="90489"/>
            <a:ext cx="2763145" cy="477788"/>
          </a:xfrm>
          <a:prstGeom prst="rect">
            <a:avLst/>
          </a:prstGeom>
          <a:noFill/>
          <a:ln>
            <a:noFill/>
          </a:ln>
        </p:spPr>
      </p:pic>
      <p:sp>
        <p:nvSpPr>
          <p:cNvPr id="232" name="Google Shape;232;g3544fac4121_1_135">
            <a:extLst>
              <a:ext uri="{FF2B5EF4-FFF2-40B4-BE49-F238E27FC236}">
                <a16:creationId xmlns:a16="http://schemas.microsoft.com/office/drawing/2014/main" id="{4D79D6DB-26C8-A9D0-AD36-B4216635BD90}"/>
              </a:ext>
            </a:extLst>
          </p:cNvPr>
          <p:cNvSpPr/>
          <p:nvPr/>
        </p:nvSpPr>
        <p:spPr>
          <a:xfrm>
            <a:off x="154722" y="90489"/>
            <a:ext cx="98274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CA" sz="2400" dirty="0">
                <a:solidFill>
                  <a:schemeClr val="lt1"/>
                </a:solidFill>
                <a:latin typeface="Montserrat"/>
                <a:ea typeface="Montserrat"/>
                <a:cs typeface="Montserrat"/>
                <a:sym typeface="Montserrat"/>
              </a:rPr>
              <a:t>Let’s book a new meeting!</a:t>
            </a:r>
            <a:endParaRPr sz="1400" b="0" i="0" u="none" strike="noStrike" cap="none" dirty="0">
              <a:solidFill>
                <a:srgbClr val="000000"/>
              </a:solidFill>
              <a:latin typeface="Arial"/>
              <a:ea typeface="Arial"/>
              <a:cs typeface="Arial"/>
              <a:sym typeface="Arial"/>
            </a:endParaRPr>
          </a:p>
        </p:txBody>
      </p:sp>
      <p:sp>
        <p:nvSpPr>
          <p:cNvPr id="233" name="Google Shape;233;g3544fac4121_1_135">
            <a:extLst>
              <a:ext uri="{FF2B5EF4-FFF2-40B4-BE49-F238E27FC236}">
                <a16:creationId xmlns:a16="http://schemas.microsoft.com/office/drawing/2014/main" id="{94DA5A57-AAD5-C2B1-D9AA-D6FA189CCEB2}"/>
              </a:ext>
            </a:extLst>
          </p:cNvPr>
          <p:cNvSpPr txBox="1"/>
          <p:nvPr/>
        </p:nvSpPr>
        <p:spPr>
          <a:xfrm rot="5400000">
            <a:off x="9505625" y="3291320"/>
            <a:ext cx="51060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chemeClr val="accent3"/>
                </a:solidFill>
                <a:latin typeface="Calibri"/>
                <a:ea typeface="Calibri"/>
                <a:cs typeface="Calibri"/>
                <a:sym typeface="Calibri"/>
              </a:rPr>
              <a:t>© All rights reserved for Dr. Ryan Ahmed @Stemplicity Inc. </a:t>
            </a:r>
            <a:endParaRPr sz="1400" b="0" i="0" u="none" strike="noStrike" cap="none">
              <a:solidFill>
                <a:srgbClr val="000000"/>
              </a:solidFill>
              <a:latin typeface="Arial"/>
              <a:ea typeface="Arial"/>
              <a:cs typeface="Arial"/>
              <a:sym typeface="Arial"/>
            </a:endParaRPr>
          </a:p>
        </p:txBody>
      </p:sp>
      <p:pic>
        <p:nvPicPr>
          <p:cNvPr id="5" name="Picture 4">
            <a:extLst>
              <a:ext uri="{FF2B5EF4-FFF2-40B4-BE49-F238E27FC236}">
                <a16:creationId xmlns:a16="http://schemas.microsoft.com/office/drawing/2014/main" id="{7C687259-EC8C-A50E-72E0-8F43B669A165}"/>
              </a:ext>
            </a:extLst>
          </p:cNvPr>
          <p:cNvPicPr>
            <a:picLocks noChangeAspect="1"/>
          </p:cNvPicPr>
          <p:nvPr/>
        </p:nvPicPr>
        <p:blipFill>
          <a:blip r:embed="rId5"/>
          <a:stretch>
            <a:fillRect/>
          </a:stretch>
        </p:blipFill>
        <p:spPr>
          <a:xfrm>
            <a:off x="1799776" y="1131915"/>
            <a:ext cx="9010650" cy="4881755"/>
          </a:xfrm>
          <a:prstGeom prst="rect">
            <a:avLst/>
          </a:prstGeom>
        </p:spPr>
      </p:pic>
    </p:spTree>
    <p:extLst>
      <p:ext uri="{BB962C8B-B14F-4D97-AF65-F5344CB8AC3E}">
        <p14:creationId xmlns:p14="http://schemas.microsoft.com/office/powerpoint/2010/main" val="3510340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29">
          <a:extLst>
            <a:ext uri="{FF2B5EF4-FFF2-40B4-BE49-F238E27FC236}">
              <a16:creationId xmlns:a16="http://schemas.microsoft.com/office/drawing/2014/main" id="{C072164D-C279-90B7-AEA4-A5CC1DF1DE5C}"/>
            </a:ext>
          </a:extLst>
        </p:cNvPr>
        <p:cNvGrpSpPr/>
        <p:nvPr/>
      </p:nvGrpSpPr>
      <p:grpSpPr>
        <a:xfrm>
          <a:off x="0" y="0"/>
          <a:ext cx="0" cy="0"/>
          <a:chOff x="0" y="0"/>
          <a:chExt cx="0" cy="0"/>
        </a:xfrm>
      </p:grpSpPr>
      <p:pic>
        <p:nvPicPr>
          <p:cNvPr id="230" name="Google Shape;230;g3544fac4121_1_135">
            <a:extLst>
              <a:ext uri="{FF2B5EF4-FFF2-40B4-BE49-F238E27FC236}">
                <a16:creationId xmlns:a16="http://schemas.microsoft.com/office/drawing/2014/main" id="{E6F7AD05-2699-49EF-50FC-5E27D431AAE9}"/>
              </a:ext>
            </a:extLst>
          </p:cNvPr>
          <p:cNvPicPr preferRelativeResize="0"/>
          <p:nvPr/>
        </p:nvPicPr>
        <p:blipFill rotWithShape="1">
          <a:blip r:embed="rId3">
            <a:alphaModFix/>
          </a:blip>
          <a:srcRect/>
          <a:stretch/>
        </p:blipFill>
        <p:spPr>
          <a:xfrm>
            <a:off x="-16386" y="0"/>
            <a:ext cx="12224773" cy="6857999"/>
          </a:xfrm>
          <a:prstGeom prst="rect">
            <a:avLst/>
          </a:prstGeom>
          <a:noFill/>
          <a:ln>
            <a:noFill/>
          </a:ln>
        </p:spPr>
      </p:pic>
      <p:pic>
        <p:nvPicPr>
          <p:cNvPr id="231" name="Google Shape;231;g3544fac4121_1_135">
            <a:extLst>
              <a:ext uri="{FF2B5EF4-FFF2-40B4-BE49-F238E27FC236}">
                <a16:creationId xmlns:a16="http://schemas.microsoft.com/office/drawing/2014/main" id="{A3E58E04-9150-A181-1798-A00835EA04E5}"/>
              </a:ext>
            </a:extLst>
          </p:cNvPr>
          <p:cNvPicPr preferRelativeResize="0"/>
          <p:nvPr/>
        </p:nvPicPr>
        <p:blipFill rotWithShape="1">
          <a:blip r:embed="rId4">
            <a:alphaModFix/>
          </a:blip>
          <a:srcRect l="2731" t="18969" r="5592" b="23667"/>
          <a:stretch/>
        </p:blipFill>
        <p:spPr>
          <a:xfrm>
            <a:off x="9428854" y="90489"/>
            <a:ext cx="2763145" cy="477788"/>
          </a:xfrm>
          <a:prstGeom prst="rect">
            <a:avLst/>
          </a:prstGeom>
          <a:noFill/>
          <a:ln>
            <a:noFill/>
          </a:ln>
        </p:spPr>
      </p:pic>
      <p:sp>
        <p:nvSpPr>
          <p:cNvPr id="232" name="Google Shape;232;g3544fac4121_1_135">
            <a:extLst>
              <a:ext uri="{FF2B5EF4-FFF2-40B4-BE49-F238E27FC236}">
                <a16:creationId xmlns:a16="http://schemas.microsoft.com/office/drawing/2014/main" id="{497F4353-9C52-EF54-CC90-99E4DFE60080}"/>
              </a:ext>
            </a:extLst>
          </p:cNvPr>
          <p:cNvSpPr/>
          <p:nvPr/>
        </p:nvSpPr>
        <p:spPr>
          <a:xfrm>
            <a:off x="154722" y="90489"/>
            <a:ext cx="98274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CA" sz="2400" dirty="0">
                <a:solidFill>
                  <a:schemeClr val="lt1"/>
                </a:solidFill>
                <a:latin typeface="Montserrat"/>
                <a:ea typeface="Montserrat"/>
                <a:cs typeface="Montserrat"/>
                <a:sym typeface="Montserrat"/>
              </a:rPr>
              <a:t>Adjust the event summary (title)</a:t>
            </a:r>
            <a:endParaRPr sz="1400" b="0" i="0" u="none" strike="noStrike" cap="none" dirty="0">
              <a:solidFill>
                <a:srgbClr val="000000"/>
              </a:solidFill>
              <a:latin typeface="Arial"/>
              <a:ea typeface="Arial"/>
              <a:cs typeface="Arial"/>
              <a:sym typeface="Arial"/>
            </a:endParaRPr>
          </a:p>
        </p:txBody>
      </p:sp>
      <p:sp>
        <p:nvSpPr>
          <p:cNvPr id="233" name="Google Shape;233;g3544fac4121_1_135">
            <a:extLst>
              <a:ext uri="{FF2B5EF4-FFF2-40B4-BE49-F238E27FC236}">
                <a16:creationId xmlns:a16="http://schemas.microsoft.com/office/drawing/2014/main" id="{6927D019-3C13-B997-6D3A-83EA2AFB5CEA}"/>
              </a:ext>
            </a:extLst>
          </p:cNvPr>
          <p:cNvSpPr txBox="1"/>
          <p:nvPr/>
        </p:nvSpPr>
        <p:spPr>
          <a:xfrm rot="5400000">
            <a:off x="9505625" y="3291320"/>
            <a:ext cx="51060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chemeClr val="accent3"/>
                </a:solidFill>
                <a:latin typeface="Calibri"/>
                <a:ea typeface="Calibri"/>
                <a:cs typeface="Calibri"/>
                <a:sym typeface="Calibri"/>
              </a:rPr>
              <a:t>© All rights reserved for Dr. Ryan Ahmed @Stemplicity Inc. </a:t>
            </a:r>
            <a:endParaRPr sz="1400" b="0" i="0" u="none" strike="noStrike" cap="none">
              <a:solidFill>
                <a:srgbClr val="000000"/>
              </a:solidFill>
              <a:latin typeface="Arial"/>
              <a:ea typeface="Arial"/>
              <a:cs typeface="Arial"/>
              <a:sym typeface="Arial"/>
            </a:endParaRPr>
          </a:p>
        </p:txBody>
      </p:sp>
      <p:pic>
        <p:nvPicPr>
          <p:cNvPr id="7" name="Picture 6">
            <a:extLst>
              <a:ext uri="{FF2B5EF4-FFF2-40B4-BE49-F238E27FC236}">
                <a16:creationId xmlns:a16="http://schemas.microsoft.com/office/drawing/2014/main" id="{F3150256-5FDA-1C34-A8B3-09C5A0D5920E}"/>
              </a:ext>
            </a:extLst>
          </p:cNvPr>
          <p:cNvPicPr>
            <a:picLocks noChangeAspect="1"/>
          </p:cNvPicPr>
          <p:nvPr/>
        </p:nvPicPr>
        <p:blipFill>
          <a:blip r:embed="rId5"/>
          <a:stretch>
            <a:fillRect/>
          </a:stretch>
        </p:blipFill>
        <p:spPr>
          <a:xfrm>
            <a:off x="2487490" y="1271626"/>
            <a:ext cx="7494632" cy="4932324"/>
          </a:xfrm>
          <a:prstGeom prst="rect">
            <a:avLst/>
          </a:prstGeom>
        </p:spPr>
      </p:pic>
      <p:sp>
        <p:nvSpPr>
          <p:cNvPr id="2" name="Google Shape;211;g3544fac4121_1_80">
            <a:extLst>
              <a:ext uri="{FF2B5EF4-FFF2-40B4-BE49-F238E27FC236}">
                <a16:creationId xmlns:a16="http://schemas.microsoft.com/office/drawing/2014/main" id="{0C4FAEB6-82EA-7753-5A4B-B2C19659E233}"/>
              </a:ext>
            </a:extLst>
          </p:cNvPr>
          <p:cNvSpPr txBox="1"/>
          <p:nvPr/>
        </p:nvSpPr>
        <p:spPr>
          <a:xfrm>
            <a:off x="420600" y="625553"/>
            <a:ext cx="11350800" cy="2985300"/>
          </a:xfrm>
          <a:prstGeom prst="rect">
            <a:avLst/>
          </a:prstGeom>
          <a:noFill/>
          <a:ln>
            <a:noFill/>
          </a:ln>
        </p:spPr>
        <p:txBody>
          <a:bodyPr spcFirstLastPara="1" wrap="square" lIns="91425" tIns="45700" rIns="91425" bIns="45700" anchor="t" anchorCtr="0">
            <a:normAutofit/>
          </a:bodyPr>
          <a:lstStyle/>
          <a:p>
            <a:pPr marL="400050" marR="0" lvl="0" indent="-285750" algn="l" rtl="0">
              <a:lnSpc>
                <a:spcPct val="150000"/>
              </a:lnSpc>
              <a:spcBef>
                <a:spcPts val="1000"/>
              </a:spcBef>
              <a:spcAft>
                <a:spcPts val="0"/>
              </a:spcAft>
              <a:buClr>
                <a:srgbClr val="1BBFD1"/>
              </a:buClr>
              <a:buSzPts val="1800"/>
              <a:buFont typeface="Arial" panose="020B0604020202020204" pitchFamily="34" charset="0"/>
              <a:buChar char="•"/>
            </a:pPr>
            <a:r>
              <a:rPr lang="en-CA" sz="1800" dirty="0">
                <a:solidFill>
                  <a:schemeClr val="dk1"/>
                </a:solidFill>
                <a:latin typeface="Montserrat"/>
                <a:ea typeface="Montserrat"/>
                <a:cs typeface="Montserrat"/>
                <a:sym typeface="Montserrat"/>
              </a:rPr>
              <a:t>Add a new field summary and adjust it to be automatically set by the model</a:t>
            </a:r>
            <a:endParaRPr sz="1800" b="0" i="0" u="none" strike="noStrike" cap="none" dirty="0">
              <a:solidFill>
                <a:schemeClr val="dk1"/>
              </a:solidFill>
              <a:latin typeface="Montserrat"/>
              <a:ea typeface="Montserrat"/>
              <a:cs typeface="Montserrat"/>
              <a:sym typeface="Montserrat"/>
            </a:endParaRPr>
          </a:p>
          <a:p>
            <a:pPr marL="1200150" marR="0" lvl="0" indent="-285750" algn="l" rtl="0">
              <a:lnSpc>
                <a:spcPct val="90000"/>
              </a:lnSpc>
              <a:spcBef>
                <a:spcPts val="1000"/>
              </a:spcBef>
              <a:spcAft>
                <a:spcPts val="0"/>
              </a:spcAft>
              <a:buClr>
                <a:srgbClr val="000000"/>
              </a:buClr>
              <a:buSzPts val="1800"/>
              <a:buFont typeface="Arial" panose="020B0604020202020204" pitchFamily="34" charset="0"/>
              <a:buChar char="•"/>
            </a:pPr>
            <a:endParaRPr sz="1800" b="0" i="0" u="none" strike="noStrike" cap="none" dirty="0">
              <a:solidFill>
                <a:schemeClr val="dk1"/>
              </a:solidFill>
              <a:latin typeface="Montserrat"/>
              <a:ea typeface="Montserrat"/>
              <a:cs typeface="Montserrat"/>
              <a:sym typeface="Montserrat"/>
            </a:endParaRPr>
          </a:p>
        </p:txBody>
      </p:sp>
    </p:spTree>
    <p:extLst>
      <p:ext uri="{BB962C8B-B14F-4D97-AF65-F5344CB8AC3E}">
        <p14:creationId xmlns:p14="http://schemas.microsoft.com/office/powerpoint/2010/main" val="10946850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239" name="Google Shape;239;g3544fac4121_1_163"/>
          <p:cNvPicPr preferRelativeResize="0"/>
          <p:nvPr/>
        </p:nvPicPr>
        <p:blipFill rotWithShape="1">
          <a:blip r:embed="rId3">
            <a:alphaModFix/>
          </a:blip>
          <a:srcRect/>
          <a:stretch/>
        </p:blipFill>
        <p:spPr>
          <a:xfrm>
            <a:off x="-6382" y="-1"/>
            <a:ext cx="12198381" cy="6858001"/>
          </a:xfrm>
          <a:prstGeom prst="rect">
            <a:avLst/>
          </a:prstGeom>
          <a:noFill/>
          <a:ln>
            <a:noFill/>
          </a:ln>
        </p:spPr>
      </p:pic>
      <p:sp>
        <p:nvSpPr>
          <p:cNvPr id="240" name="Google Shape;240;g3544fac4121_1_163"/>
          <p:cNvSpPr/>
          <p:nvPr/>
        </p:nvSpPr>
        <p:spPr>
          <a:xfrm>
            <a:off x="134842" y="521528"/>
            <a:ext cx="4742100" cy="2062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CA" sz="3200" b="1" dirty="0">
                <a:solidFill>
                  <a:schemeClr val="lt1"/>
                </a:solidFill>
                <a:latin typeface="Montserrat"/>
                <a:ea typeface="Montserrat"/>
                <a:cs typeface="Montserrat"/>
                <a:sym typeface="Montserrat"/>
              </a:rPr>
              <a:t>ADDING EMAIL TRIGGER IN N8N</a:t>
            </a:r>
            <a:endParaRPr sz="3200" b="1" i="0" u="none" strike="noStrike" cap="none" dirty="0">
              <a:solidFill>
                <a:schemeClr val="lt1"/>
              </a:solidFill>
              <a:latin typeface="Montserrat"/>
              <a:ea typeface="Montserrat"/>
              <a:cs typeface="Montserrat"/>
              <a:sym typeface="Montserrat"/>
            </a:endParaRPr>
          </a:p>
        </p:txBody>
      </p:sp>
      <p:pic>
        <p:nvPicPr>
          <p:cNvPr id="241" name="Google Shape;241;g3544fac4121_1_163"/>
          <p:cNvPicPr preferRelativeResize="0"/>
          <p:nvPr/>
        </p:nvPicPr>
        <p:blipFill rotWithShape="1">
          <a:blip r:embed="rId4">
            <a:alphaModFix/>
          </a:blip>
          <a:srcRect/>
          <a:stretch/>
        </p:blipFill>
        <p:spPr>
          <a:xfrm>
            <a:off x="134842" y="5586363"/>
            <a:ext cx="3856132" cy="1065672"/>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90">
          <a:extLst>
            <a:ext uri="{FF2B5EF4-FFF2-40B4-BE49-F238E27FC236}">
              <a16:creationId xmlns:a16="http://schemas.microsoft.com/office/drawing/2014/main" id="{5E6CD319-F92A-EAF0-0B7B-01C84FBCA2DC}"/>
            </a:ext>
          </a:extLst>
        </p:cNvPr>
        <p:cNvGrpSpPr/>
        <p:nvPr/>
      </p:nvGrpSpPr>
      <p:grpSpPr>
        <a:xfrm>
          <a:off x="0" y="0"/>
          <a:ext cx="0" cy="0"/>
          <a:chOff x="0" y="0"/>
          <a:chExt cx="0" cy="0"/>
        </a:xfrm>
      </p:grpSpPr>
      <p:pic>
        <p:nvPicPr>
          <p:cNvPr id="191" name="Google Shape;191;g3544fac4121_1_91">
            <a:extLst>
              <a:ext uri="{FF2B5EF4-FFF2-40B4-BE49-F238E27FC236}">
                <a16:creationId xmlns:a16="http://schemas.microsoft.com/office/drawing/2014/main" id="{2638B605-0DE2-982A-16CA-A3FBE5664DBE}"/>
              </a:ext>
            </a:extLst>
          </p:cNvPr>
          <p:cNvPicPr preferRelativeResize="0"/>
          <p:nvPr/>
        </p:nvPicPr>
        <p:blipFill rotWithShape="1">
          <a:blip r:embed="rId3">
            <a:alphaModFix/>
          </a:blip>
          <a:srcRect/>
          <a:stretch/>
        </p:blipFill>
        <p:spPr>
          <a:xfrm>
            <a:off x="-16386" y="0"/>
            <a:ext cx="12224773" cy="6857999"/>
          </a:xfrm>
          <a:prstGeom prst="rect">
            <a:avLst/>
          </a:prstGeom>
          <a:noFill/>
          <a:ln>
            <a:noFill/>
          </a:ln>
        </p:spPr>
      </p:pic>
      <p:pic>
        <p:nvPicPr>
          <p:cNvPr id="192" name="Google Shape;192;g3544fac4121_1_91">
            <a:extLst>
              <a:ext uri="{FF2B5EF4-FFF2-40B4-BE49-F238E27FC236}">
                <a16:creationId xmlns:a16="http://schemas.microsoft.com/office/drawing/2014/main" id="{EC9F24E3-1A51-8006-0FD7-3DE2601FD679}"/>
              </a:ext>
            </a:extLst>
          </p:cNvPr>
          <p:cNvPicPr preferRelativeResize="0"/>
          <p:nvPr/>
        </p:nvPicPr>
        <p:blipFill rotWithShape="1">
          <a:blip r:embed="rId4">
            <a:alphaModFix/>
          </a:blip>
          <a:srcRect l="2731" t="18969" r="5592" b="23667"/>
          <a:stretch/>
        </p:blipFill>
        <p:spPr>
          <a:xfrm>
            <a:off x="9428854" y="90489"/>
            <a:ext cx="2763145" cy="477788"/>
          </a:xfrm>
          <a:prstGeom prst="rect">
            <a:avLst/>
          </a:prstGeom>
          <a:noFill/>
          <a:ln>
            <a:noFill/>
          </a:ln>
        </p:spPr>
      </p:pic>
      <p:sp>
        <p:nvSpPr>
          <p:cNvPr id="193" name="Google Shape;193;g3544fac4121_1_91">
            <a:extLst>
              <a:ext uri="{FF2B5EF4-FFF2-40B4-BE49-F238E27FC236}">
                <a16:creationId xmlns:a16="http://schemas.microsoft.com/office/drawing/2014/main" id="{93D48F01-B460-DF59-BE91-784D3EC73EB0}"/>
              </a:ext>
            </a:extLst>
          </p:cNvPr>
          <p:cNvSpPr/>
          <p:nvPr/>
        </p:nvSpPr>
        <p:spPr>
          <a:xfrm>
            <a:off x="154722" y="90489"/>
            <a:ext cx="98274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CA" sz="2400" dirty="0">
                <a:solidFill>
                  <a:schemeClr val="lt1"/>
                </a:solidFill>
                <a:latin typeface="Montserrat"/>
                <a:ea typeface="Arial"/>
                <a:cs typeface="Arial"/>
                <a:sym typeface="Montserrat"/>
              </a:rPr>
              <a:t>Workflow </a:t>
            </a:r>
            <a:r>
              <a:rPr lang="en-CA" sz="2400" dirty="0">
                <a:solidFill>
                  <a:schemeClr val="lt1"/>
                </a:solidFill>
                <a:latin typeface="Montserrat"/>
                <a:sym typeface="Montserrat"/>
              </a:rPr>
              <a:t>Overview</a:t>
            </a:r>
            <a:endParaRPr sz="1400" b="0" i="0" u="none" strike="noStrike" cap="none" dirty="0">
              <a:solidFill>
                <a:srgbClr val="000000"/>
              </a:solidFill>
              <a:latin typeface="Arial"/>
              <a:ea typeface="Arial"/>
              <a:cs typeface="Arial"/>
              <a:sym typeface="Arial"/>
            </a:endParaRPr>
          </a:p>
        </p:txBody>
      </p:sp>
      <p:sp>
        <p:nvSpPr>
          <p:cNvPr id="194" name="Google Shape;194;g3544fac4121_1_91">
            <a:extLst>
              <a:ext uri="{FF2B5EF4-FFF2-40B4-BE49-F238E27FC236}">
                <a16:creationId xmlns:a16="http://schemas.microsoft.com/office/drawing/2014/main" id="{36D765C8-9B48-6F13-EA20-751DFE7F5F37}"/>
              </a:ext>
            </a:extLst>
          </p:cNvPr>
          <p:cNvSpPr txBox="1"/>
          <p:nvPr/>
        </p:nvSpPr>
        <p:spPr>
          <a:xfrm rot="5400000">
            <a:off x="9505625" y="3291320"/>
            <a:ext cx="51060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chemeClr val="accent3"/>
                </a:solidFill>
                <a:latin typeface="Calibri"/>
                <a:ea typeface="Calibri"/>
                <a:cs typeface="Calibri"/>
                <a:sym typeface="Calibri"/>
              </a:rPr>
              <a:t>© All rights reserved for Dr. Ryan Ahmed @Stemplicity Inc. </a:t>
            </a:r>
            <a:endParaRPr sz="1400" b="0" i="0" u="none" strike="noStrike" cap="none">
              <a:solidFill>
                <a:srgbClr val="000000"/>
              </a:solidFill>
              <a:latin typeface="Arial"/>
              <a:ea typeface="Arial"/>
              <a:cs typeface="Arial"/>
              <a:sym typeface="Arial"/>
            </a:endParaRPr>
          </a:p>
        </p:txBody>
      </p:sp>
      <p:sp>
        <p:nvSpPr>
          <p:cNvPr id="2" name="Google Shape;182;g3544fac4121_1_64">
            <a:extLst>
              <a:ext uri="{FF2B5EF4-FFF2-40B4-BE49-F238E27FC236}">
                <a16:creationId xmlns:a16="http://schemas.microsoft.com/office/drawing/2014/main" id="{B91C377E-3243-B162-01C6-6C302AC7AF28}"/>
              </a:ext>
            </a:extLst>
          </p:cNvPr>
          <p:cNvSpPr txBox="1"/>
          <p:nvPr/>
        </p:nvSpPr>
        <p:spPr>
          <a:xfrm>
            <a:off x="154722" y="731245"/>
            <a:ext cx="8105802" cy="3606109"/>
          </a:xfrm>
          <a:prstGeom prst="rect">
            <a:avLst/>
          </a:prstGeom>
          <a:noFill/>
          <a:ln>
            <a:noFill/>
          </a:ln>
        </p:spPr>
        <p:txBody>
          <a:bodyPr spcFirstLastPara="1" wrap="square" lIns="91425" tIns="45700" rIns="91425" bIns="45700" anchor="t" anchorCtr="0">
            <a:normAutofit/>
          </a:bodyPr>
          <a:lstStyle/>
          <a:p>
            <a:pPr marL="400050" marR="0" lvl="1" indent="-285750" algn="l" rtl="0">
              <a:lnSpc>
                <a:spcPct val="90000"/>
              </a:lnSpc>
              <a:spcBef>
                <a:spcPts val="1000"/>
              </a:spcBef>
              <a:spcAft>
                <a:spcPts val="0"/>
              </a:spcAft>
              <a:buClr>
                <a:srgbClr val="1BBFD1"/>
              </a:buClr>
              <a:buSzPts val="1800"/>
              <a:buFont typeface="Arial" panose="020B0604020202020204" pitchFamily="34" charset="0"/>
              <a:buChar char="•"/>
            </a:pPr>
            <a:r>
              <a:rPr lang="en-CA" sz="1800" dirty="0">
                <a:solidFill>
                  <a:schemeClr val="dk1"/>
                </a:solidFill>
                <a:latin typeface="Montserrat"/>
                <a:ea typeface="Montserrat"/>
                <a:cs typeface="Montserrat"/>
                <a:sym typeface="Montserrat"/>
              </a:rPr>
              <a:t>Let’s define a workflow that can get all events on a calendar and schedule meetings for us based on email trigger</a:t>
            </a:r>
            <a:endParaRPr dirty="0">
              <a:solidFill>
                <a:schemeClr val="dk1"/>
              </a:solidFill>
              <a:latin typeface="Montserrat"/>
              <a:ea typeface="Montserrat"/>
              <a:cs typeface="Montserrat"/>
              <a:sym typeface="Montserrat"/>
            </a:endParaRPr>
          </a:p>
          <a:p>
            <a:pPr marL="1200150" marR="0" lvl="0" indent="-285750" algn="l" rtl="0">
              <a:lnSpc>
                <a:spcPct val="90000"/>
              </a:lnSpc>
              <a:spcBef>
                <a:spcPts val="1000"/>
              </a:spcBef>
              <a:spcAft>
                <a:spcPts val="0"/>
              </a:spcAft>
              <a:buFont typeface="Arial" panose="020B0604020202020204" pitchFamily="34" charset="0"/>
              <a:buChar char="•"/>
            </a:pPr>
            <a:endParaRPr sz="1800" b="0" i="0" u="none" strike="noStrike" cap="none" dirty="0">
              <a:solidFill>
                <a:schemeClr val="dk1"/>
              </a:solidFill>
              <a:latin typeface="Montserrat"/>
              <a:ea typeface="Montserrat"/>
              <a:cs typeface="Montserrat"/>
              <a:sym typeface="Montserrat"/>
            </a:endParaRPr>
          </a:p>
          <a:p>
            <a:pPr marL="1200150" marR="0" lvl="0" indent="-285750" algn="l" rtl="0">
              <a:lnSpc>
                <a:spcPct val="90000"/>
              </a:lnSpc>
              <a:spcBef>
                <a:spcPts val="1000"/>
              </a:spcBef>
              <a:spcAft>
                <a:spcPts val="0"/>
              </a:spcAft>
              <a:buClr>
                <a:srgbClr val="000000"/>
              </a:buClr>
              <a:buSzPts val="1800"/>
              <a:buFont typeface="Arial" panose="020B0604020202020204" pitchFamily="34" charset="0"/>
              <a:buChar char="•"/>
            </a:pPr>
            <a:endParaRPr sz="1800" b="0" i="0" u="none" strike="noStrike" cap="none" dirty="0">
              <a:solidFill>
                <a:schemeClr val="dk1"/>
              </a:solidFill>
              <a:latin typeface="Montserrat"/>
              <a:ea typeface="Montserrat"/>
              <a:cs typeface="Montserrat"/>
              <a:sym typeface="Montserrat"/>
            </a:endParaRPr>
          </a:p>
        </p:txBody>
      </p:sp>
      <p:sp>
        <p:nvSpPr>
          <p:cNvPr id="4" name="Rectangle: Rounded Corners 3">
            <a:extLst>
              <a:ext uri="{FF2B5EF4-FFF2-40B4-BE49-F238E27FC236}">
                <a16:creationId xmlns:a16="http://schemas.microsoft.com/office/drawing/2014/main" id="{C3B8B3B9-9B1F-537F-D704-DDEA4CFB5EC2}"/>
              </a:ext>
            </a:extLst>
          </p:cNvPr>
          <p:cNvSpPr/>
          <p:nvPr/>
        </p:nvSpPr>
        <p:spPr>
          <a:xfrm>
            <a:off x="4324448" y="2479039"/>
            <a:ext cx="2614507" cy="1239520"/>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800" dirty="0">
                <a:latin typeface="Montserrat" panose="00000500000000000000" pitchFamily="2" charset="0"/>
              </a:rPr>
              <a:t>Booking Meetings AI Agent in n8n Using Email Trigger</a:t>
            </a:r>
          </a:p>
        </p:txBody>
      </p:sp>
      <p:cxnSp>
        <p:nvCxnSpPr>
          <p:cNvPr id="7" name="Straight Arrow Connector 6">
            <a:extLst>
              <a:ext uri="{FF2B5EF4-FFF2-40B4-BE49-F238E27FC236}">
                <a16:creationId xmlns:a16="http://schemas.microsoft.com/office/drawing/2014/main" id="{4A1E4157-84C3-7378-D70F-AF8843FC33EA}"/>
              </a:ext>
            </a:extLst>
          </p:cNvPr>
          <p:cNvCxnSpPr>
            <a:cxnSpLocks/>
          </p:cNvCxnSpPr>
          <p:nvPr/>
        </p:nvCxnSpPr>
        <p:spPr>
          <a:xfrm>
            <a:off x="6952501" y="3064931"/>
            <a:ext cx="1210358"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C734328-EEB0-CFA5-3751-02E4A12D786F}"/>
              </a:ext>
            </a:extLst>
          </p:cNvPr>
          <p:cNvCxnSpPr>
            <a:cxnSpLocks/>
            <a:endCxn id="4" idx="1"/>
          </p:cNvCxnSpPr>
          <p:nvPr/>
        </p:nvCxnSpPr>
        <p:spPr>
          <a:xfrm>
            <a:off x="3339403" y="3098798"/>
            <a:ext cx="985045" cy="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6C552E1-ABD9-CF95-44BC-CC88C45777AF}"/>
              </a:ext>
            </a:extLst>
          </p:cNvPr>
          <p:cNvSpPr txBox="1"/>
          <p:nvPr/>
        </p:nvSpPr>
        <p:spPr>
          <a:xfrm>
            <a:off x="672126" y="2072634"/>
            <a:ext cx="1056700" cy="461665"/>
          </a:xfrm>
          <a:prstGeom prst="rect">
            <a:avLst/>
          </a:prstGeom>
          <a:noFill/>
        </p:spPr>
        <p:txBody>
          <a:bodyPr wrap="none" rtlCol="0">
            <a:spAutoFit/>
          </a:bodyPr>
          <a:lstStyle/>
          <a:p>
            <a:r>
              <a:rPr lang="en-CA" sz="2400" b="1" dirty="0">
                <a:latin typeface="Montserrat" panose="00000500000000000000" pitchFamily="2" charset="0"/>
              </a:rPr>
              <a:t>Input</a:t>
            </a:r>
          </a:p>
        </p:txBody>
      </p:sp>
      <p:sp>
        <p:nvSpPr>
          <p:cNvPr id="22" name="TextBox 21">
            <a:extLst>
              <a:ext uri="{FF2B5EF4-FFF2-40B4-BE49-F238E27FC236}">
                <a16:creationId xmlns:a16="http://schemas.microsoft.com/office/drawing/2014/main" id="{0CBCB75B-91A3-8BE7-F583-2D8CD83C8CD6}"/>
              </a:ext>
            </a:extLst>
          </p:cNvPr>
          <p:cNvSpPr txBox="1"/>
          <p:nvPr/>
        </p:nvSpPr>
        <p:spPr>
          <a:xfrm>
            <a:off x="8028911" y="1648042"/>
            <a:ext cx="3321338" cy="830997"/>
          </a:xfrm>
          <a:prstGeom prst="rect">
            <a:avLst/>
          </a:prstGeom>
          <a:noFill/>
        </p:spPr>
        <p:txBody>
          <a:bodyPr wrap="square" rtlCol="0">
            <a:spAutoFit/>
          </a:bodyPr>
          <a:lstStyle/>
          <a:p>
            <a:pPr algn="ctr"/>
            <a:r>
              <a:rPr lang="en-CA" sz="2400" b="1" dirty="0">
                <a:latin typeface="Montserrat" panose="00000500000000000000" pitchFamily="2" charset="0"/>
              </a:rPr>
              <a:t>Booked meeting on my calendar</a:t>
            </a:r>
          </a:p>
        </p:txBody>
      </p:sp>
      <p:pic>
        <p:nvPicPr>
          <p:cNvPr id="260" name="Google Shape;260;g3544fac4121_1_179" title="Screenshot 2025-05-09 at 6.43.06 PM.png"/>
          <p:cNvPicPr preferRelativeResize="0">
            <a:picLocks noChangeAspect="1"/>
          </p:cNvPicPr>
          <p:nvPr/>
        </p:nvPicPr>
        <p:blipFill>
          <a:blip r:embed="rId5">
            <a:alphaModFix/>
          </a:blip>
          <a:stretch>
            <a:fillRect/>
          </a:stretch>
        </p:blipFill>
        <p:spPr>
          <a:xfrm>
            <a:off x="3203997" y="3771907"/>
            <a:ext cx="4586698" cy="2897610"/>
          </a:xfrm>
          <a:prstGeom prst="rect">
            <a:avLst/>
          </a:prstGeom>
          <a:noFill/>
          <a:ln>
            <a:noFill/>
          </a:ln>
        </p:spPr>
      </p:pic>
      <p:sp>
        <p:nvSpPr>
          <p:cNvPr id="3" name="TextBox 2">
            <a:extLst>
              <a:ext uri="{FF2B5EF4-FFF2-40B4-BE49-F238E27FC236}">
                <a16:creationId xmlns:a16="http://schemas.microsoft.com/office/drawing/2014/main" id="{40B96FC7-1692-B6DE-BD28-45F0157DAF9A}"/>
              </a:ext>
            </a:extLst>
          </p:cNvPr>
          <p:cNvSpPr txBox="1"/>
          <p:nvPr/>
        </p:nvSpPr>
        <p:spPr>
          <a:xfrm>
            <a:off x="309717" y="2627239"/>
            <a:ext cx="2874692" cy="2246769"/>
          </a:xfrm>
          <a:prstGeom prst="rect">
            <a:avLst/>
          </a:prstGeom>
          <a:noFill/>
        </p:spPr>
        <p:txBody>
          <a:bodyPr wrap="square">
            <a:spAutoFit/>
          </a:bodyPr>
          <a:lstStyle/>
          <a:p>
            <a:pPr>
              <a:buNone/>
            </a:pPr>
            <a:r>
              <a:rPr lang="en-US" dirty="0">
                <a:latin typeface="Montserrat" panose="00000500000000000000" pitchFamily="2" charset="0"/>
              </a:rPr>
              <a:t>Hello Ryan, </a:t>
            </a:r>
          </a:p>
          <a:p>
            <a:pPr>
              <a:buNone/>
            </a:pPr>
            <a:r>
              <a:rPr lang="en-US" dirty="0">
                <a:latin typeface="Montserrat" panose="00000500000000000000" pitchFamily="2" charset="0"/>
              </a:rPr>
              <a:t>Are you available to meet today at 8 PM? If your calendar is empty, please book an appointment from 8 to 9 titled "Agentic AI and LLM bootcamp Weekly sync".</a:t>
            </a:r>
          </a:p>
          <a:p>
            <a:pPr>
              <a:buNone/>
            </a:pPr>
            <a:r>
              <a:rPr lang="en-US" dirty="0">
                <a:latin typeface="Montserrat" panose="00000500000000000000" pitchFamily="2" charset="0"/>
              </a:rPr>
              <a:t>Thanks,</a:t>
            </a:r>
          </a:p>
          <a:p>
            <a:pPr>
              <a:buNone/>
            </a:pPr>
            <a:br>
              <a:rPr lang="en-US" dirty="0">
                <a:latin typeface="Montserrat" panose="00000500000000000000" pitchFamily="2" charset="0"/>
              </a:rPr>
            </a:br>
            <a:endParaRPr lang="en-CA" dirty="0">
              <a:latin typeface="Montserrat" panose="00000500000000000000" pitchFamily="2" charset="0"/>
            </a:endParaRPr>
          </a:p>
        </p:txBody>
      </p:sp>
      <p:pic>
        <p:nvPicPr>
          <p:cNvPr id="6" name="Picture 5">
            <a:extLst>
              <a:ext uri="{FF2B5EF4-FFF2-40B4-BE49-F238E27FC236}">
                <a16:creationId xmlns:a16="http://schemas.microsoft.com/office/drawing/2014/main" id="{79C041C5-25CD-4C99-ADF5-36D35613B522}"/>
              </a:ext>
            </a:extLst>
          </p:cNvPr>
          <p:cNvPicPr>
            <a:picLocks noChangeAspect="1"/>
          </p:cNvPicPr>
          <p:nvPr/>
        </p:nvPicPr>
        <p:blipFill>
          <a:blip r:embed="rId6"/>
          <a:srcRect l="20721" t="22312" r="2032"/>
          <a:stretch/>
        </p:blipFill>
        <p:spPr>
          <a:xfrm>
            <a:off x="8808701" y="2479039"/>
            <a:ext cx="1700895" cy="2120892"/>
          </a:xfrm>
          <a:prstGeom prst="rect">
            <a:avLst/>
          </a:prstGeom>
        </p:spPr>
      </p:pic>
    </p:spTree>
    <p:extLst>
      <p:ext uri="{BB962C8B-B14F-4D97-AF65-F5344CB8AC3E}">
        <p14:creationId xmlns:p14="http://schemas.microsoft.com/office/powerpoint/2010/main" val="1644545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Google Shape;246;g3544fac4121_1_169"/>
          <p:cNvPicPr preferRelativeResize="0"/>
          <p:nvPr/>
        </p:nvPicPr>
        <p:blipFill rotWithShape="1">
          <a:blip r:embed="rId3">
            <a:alphaModFix/>
          </a:blip>
          <a:srcRect/>
          <a:stretch/>
        </p:blipFill>
        <p:spPr>
          <a:xfrm>
            <a:off x="-16386" y="0"/>
            <a:ext cx="12224773" cy="6857999"/>
          </a:xfrm>
          <a:prstGeom prst="rect">
            <a:avLst/>
          </a:prstGeom>
          <a:noFill/>
          <a:ln>
            <a:noFill/>
          </a:ln>
        </p:spPr>
      </p:pic>
      <p:pic>
        <p:nvPicPr>
          <p:cNvPr id="247" name="Google Shape;247;g3544fac4121_1_169"/>
          <p:cNvPicPr preferRelativeResize="0"/>
          <p:nvPr/>
        </p:nvPicPr>
        <p:blipFill rotWithShape="1">
          <a:blip r:embed="rId4">
            <a:alphaModFix/>
          </a:blip>
          <a:srcRect l="2731" t="18969" r="5592" b="23667"/>
          <a:stretch/>
        </p:blipFill>
        <p:spPr>
          <a:xfrm>
            <a:off x="9428854" y="90489"/>
            <a:ext cx="2763145" cy="477788"/>
          </a:xfrm>
          <a:prstGeom prst="rect">
            <a:avLst/>
          </a:prstGeom>
          <a:noFill/>
          <a:ln>
            <a:noFill/>
          </a:ln>
        </p:spPr>
      </p:pic>
      <p:sp>
        <p:nvSpPr>
          <p:cNvPr id="248" name="Google Shape;248;g3544fac4121_1_169"/>
          <p:cNvSpPr/>
          <p:nvPr/>
        </p:nvSpPr>
        <p:spPr>
          <a:xfrm>
            <a:off x="154722" y="90489"/>
            <a:ext cx="98274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CA" sz="2400">
                <a:solidFill>
                  <a:schemeClr val="lt1"/>
                </a:solidFill>
                <a:latin typeface="Montserrat"/>
                <a:ea typeface="Montserrat"/>
                <a:cs typeface="Montserrat"/>
                <a:sym typeface="Montserrat"/>
              </a:rPr>
              <a:t>Gmail based Trigger</a:t>
            </a:r>
            <a:endParaRPr sz="1400" b="0" i="0" u="none" strike="noStrike" cap="none">
              <a:solidFill>
                <a:srgbClr val="000000"/>
              </a:solidFill>
              <a:latin typeface="Arial"/>
              <a:ea typeface="Arial"/>
              <a:cs typeface="Arial"/>
              <a:sym typeface="Arial"/>
            </a:endParaRPr>
          </a:p>
        </p:txBody>
      </p:sp>
      <p:sp>
        <p:nvSpPr>
          <p:cNvPr id="249" name="Google Shape;249;g3544fac4121_1_169"/>
          <p:cNvSpPr txBox="1"/>
          <p:nvPr/>
        </p:nvSpPr>
        <p:spPr>
          <a:xfrm rot="5400000">
            <a:off x="9505625" y="3291320"/>
            <a:ext cx="51060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chemeClr val="accent3"/>
                </a:solidFill>
                <a:latin typeface="Calibri"/>
                <a:ea typeface="Calibri"/>
                <a:cs typeface="Calibri"/>
                <a:sym typeface="Calibri"/>
              </a:rPr>
              <a:t>© All rights reserved for Dr. Ryan Ahmed @Stemplicity Inc. </a:t>
            </a:r>
            <a:endParaRPr sz="1400" b="0" i="0" u="none" strike="noStrike" cap="none">
              <a:solidFill>
                <a:srgbClr val="000000"/>
              </a:solidFill>
              <a:latin typeface="Arial"/>
              <a:ea typeface="Arial"/>
              <a:cs typeface="Arial"/>
              <a:sym typeface="Arial"/>
            </a:endParaRPr>
          </a:p>
        </p:txBody>
      </p:sp>
      <p:sp>
        <p:nvSpPr>
          <p:cNvPr id="250" name="Google Shape;250;g3544fac4121_1_169"/>
          <p:cNvSpPr txBox="1"/>
          <p:nvPr/>
        </p:nvSpPr>
        <p:spPr>
          <a:xfrm>
            <a:off x="293300" y="892000"/>
            <a:ext cx="11350800" cy="2985300"/>
          </a:xfrm>
          <a:prstGeom prst="rect">
            <a:avLst/>
          </a:prstGeom>
          <a:noFill/>
          <a:ln>
            <a:noFill/>
          </a:ln>
        </p:spPr>
        <p:txBody>
          <a:bodyPr spcFirstLastPara="1" wrap="square" lIns="91425" tIns="45700" rIns="91425" bIns="45700" anchor="t" anchorCtr="0">
            <a:normAutofit/>
          </a:bodyPr>
          <a:lstStyle/>
          <a:p>
            <a:pPr marL="400050" marR="0" lvl="0" indent="-285750" algn="l" rtl="0">
              <a:lnSpc>
                <a:spcPct val="150000"/>
              </a:lnSpc>
              <a:spcBef>
                <a:spcPts val="1000"/>
              </a:spcBef>
              <a:spcAft>
                <a:spcPts val="0"/>
              </a:spcAft>
              <a:buClr>
                <a:srgbClr val="1BBFD1"/>
              </a:buClr>
              <a:buSzPts val="1800"/>
              <a:buFont typeface="Arial" panose="020B0604020202020204" pitchFamily="34" charset="0"/>
              <a:buChar char="•"/>
            </a:pPr>
            <a:r>
              <a:rPr lang="en-CA" sz="1800" dirty="0">
                <a:solidFill>
                  <a:schemeClr val="dk1"/>
                </a:solidFill>
                <a:latin typeface="Montserrat"/>
                <a:ea typeface="Montserrat"/>
                <a:cs typeface="Montserrat"/>
                <a:sym typeface="Montserrat"/>
              </a:rPr>
              <a:t>Idea is to have our agent, trigger based on Gmail and then if the email is related to meeting, it will check our calendar and book meeting if the mail is related to meeting.</a:t>
            </a:r>
            <a:endParaRPr sz="1800" dirty="0">
              <a:solidFill>
                <a:schemeClr val="dk1"/>
              </a:solidFill>
              <a:latin typeface="Montserrat"/>
              <a:ea typeface="Montserrat"/>
              <a:cs typeface="Montserrat"/>
              <a:sym typeface="Montserrat"/>
            </a:endParaRPr>
          </a:p>
          <a:p>
            <a:pPr marL="742950" marR="0" lvl="0" indent="-285750" algn="l" rtl="0">
              <a:lnSpc>
                <a:spcPct val="90000"/>
              </a:lnSpc>
              <a:spcBef>
                <a:spcPts val="1000"/>
              </a:spcBef>
              <a:spcAft>
                <a:spcPts val="0"/>
              </a:spcAft>
              <a:buFont typeface="Arial" panose="020B0604020202020204" pitchFamily="34" charset="0"/>
              <a:buChar char="•"/>
            </a:pPr>
            <a:endParaRPr dirty="0">
              <a:solidFill>
                <a:schemeClr val="dk1"/>
              </a:solidFill>
              <a:latin typeface="Montserrat"/>
              <a:ea typeface="Montserrat"/>
              <a:cs typeface="Montserrat"/>
              <a:sym typeface="Montserrat"/>
            </a:endParaRPr>
          </a:p>
          <a:p>
            <a:pPr marL="1200150" marR="0" lvl="0" indent="-285750" algn="l" rtl="0">
              <a:lnSpc>
                <a:spcPct val="90000"/>
              </a:lnSpc>
              <a:spcBef>
                <a:spcPts val="1000"/>
              </a:spcBef>
              <a:spcAft>
                <a:spcPts val="0"/>
              </a:spcAft>
              <a:buFont typeface="Arial" panose="020B0604020202020204" pitchFamily="34" charset="0"/>
              <a:buChar char="•"/>
            </a:pPr>
            <a:endParaRPr sz="1800" b="0" i="0" u="none" strike="noStrike" cap="none" dirty="0">
              <a:solidFill>
                <a:schemeClr val="dk1"/>
              </a:solidFill>
              <a:latin typeface="Montserrat"/>
              <a:ea typeface="Montserrat"/>
              <a:cs typeface="Montserrat"/>
              <a:sym typeface="Montserrat"/>
            </a:endParaRPr>
          </a:p>
          <a:p>
            <a:pPr marL="1200150" marR="0" lvl="0" indent="-285750" algn="l" rtl="0">
              <a:lnSpc>
                <a:spcPct val="90000"/>
              </a:lnSpc>
              <a:spcBef>
                <a:spcPts val="1000"/>
              </a:spcBef>
              <a:spcAft>
                <a:spcPts val="0"/>
              </a:spcAft>
              <a:buClr>
                <a:srgbClr val="000000"/>
              </a:buClr>
              <a:buSzPts val="1800"/>
              <a:buFont typeface="Arial" panose="020B0604020202020204" pitchFamily="34" charset="0"/>
              <a:buChar char="•"/>
            </a:pPr>
            <a:endParaRPr sz="1800" b="0" i="0" u="none" strike="noStrike" cap="none" dirty="0">
              <a:solidFill>
                <a:schemeClr val="dk1"/>
              </a:solidFill>
              <a:latin typeface="Montserrat"/>
              <a:ea typeface="Montserrat"/>
              <a:cs typeface="Montserrat"/>
              <a:sym typeface="Montserrat"/>
            </a:endParaRPr>
          </a:p>
        </p:txBody>
      </p:sp>
      <p:sp>
        <p:nvSpPr>
          <p:cNvPr id="251" name="Google Shape;251;g3544fac4121_1_169"/>
          <p:cNvSpPr/>
          <p:nvPr/>
        </p:nvSpPr>
        <p:spPr>
          <a:xfrm>
            <a:off x="1899874" y="2059824"/>
            <a:ext cx="7059975" cy="3845675"/>
          </a:xfrm>
          <a:prstGeom prst="roundRect">
            <a:avLst>
              <a:gd name="adj" fmla="val 16667"/>
            </a:avLst>
          </a:prstGeom>
          <a:solidFill>
            <a:srgbClr val="0C175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CA" dirty="0">
                <a:solidFill>
                  <a:schemeClr val="lt1"/>
                </a:solidFill>
                <a:latin typeface="Montserrat" panose="00000500000000000000" pitchFamily="2" charset="0"/>
                <a:ea typeface="Calibri"/>
                <a:cs typeface="Calibri"/>
                <a:sym typeface="Calibri"/>
              </a:rPr>
              <a:t>Context: You are a helpful assistant with access to the user's personal Google Calendar, capable of checking events and creating new ones as needed.</a:t>
            </a:r>
            <a:endParaRPr dirty="0">
              <a:solidFill>
                <a:schemeClr val="lt1"/>
              </a:solidFill>
              <a:latin typeface="Montserrat" panose="00000500000000000000" pitchFamily="2" charset="0"/>
              <a:ea typeface="Calibri"/>
              <a:cs typeface="Calibri"/>
              <a:sym typeface="Calibri"/>
            </a:endParaRPr>
          </a:p>
          <a:p>
            <a:pPr marL="0" lvl="0" indent="0" algn="ctr" rtl="0">
              <a:spcBef>
                <a:spcPts val="0"/>
              </a:spcBef>
              <a:spcAft>
                <a:spcPts val="0"/>
              </a:spcAft>
              <a:buNone/>
            </a:pPr>
            <a:r>
              <a:rPr lang="en-CA" dirty="0">
                <a:solidFill>
                  <a:schemeClr val="lt1"/>
                </a:solidFill>
                <a:latin typeface="Montserrat" panose="00000500000000000000" pitchFamily="2" charset="0"/>
                <a:ea typeface="Calibri"/>
                <a:cs typeface="Calibri"/>
                <a:sym typeface="Calibri"/>
              </a:rPr>
              <a:t>Instruction: When the user requests to check their calendar or perform tasks related to it, use the available tools to access the Google Calendar, retrieve relevant event information, or create new events based on the user's input.</a:t>
            </a:r>
            <a:endParaRPr dirty="0">
              <a:solidFill>
                <a:schemeClr val="lt1"/>
              </a:solidFill>
              <a:latin typeface="Montserrat" panose="00000500000000000000" pitchFamily="2" charset="0"/>
              <a:ea typeface="Calibri"/>
              <a:cs typeface="Calibri"/>
              <a:sym typeface="Calibri"/>
            </a:endParaRPr>
          </a:p>
          <a:p>
            <a:pPr marL="0" lvl="0" indent="0" algn="ctr" rtl="0">
              <a:spcBef>
                <a:spcPts val="0"/>
              </a:spcBef>
              <a:spcAft>
                <a:spcPts val="0"/>
              </a:spcAft>
              <a:buNone/>
            </a:pPr>
            <a:r>
              <a:rPr lang="en-CA" dirty="0">
                <a:solidFill>
                  <a:schemeClr val="lt1"/>
                </a:solidFill>
                <a:latin typeface="Montserrat" panose="00000500000000000000" pitchFamily="2" charset="0"/>
                <a:ea typeface="Calibri"/>
                <a:cs typeface="Calibri"/>
                <a:sym typeface="Calibri"/>
              </a:rPr>
              <a:t>Input: The user may provide requests such as "Check my calendar for events this week" or "Create a meeting on Friday at 2 PM."</a:t>
            </a:r>
            <a:endParaRPr dirty="0">
              <a:solidFill>
                <a:schemeClr val="lt1"/>
              </a:solidFill>
              <a:latin typeface="Montserrat" panose="00000500000000000000" pitchFamily="2" charset="0"/>
              <a:ea typeface="Calibri"/>
              <a:cs typeface="Calibri"/>
              <a:sym typeface="Calibri"/>
            </a:endParaRPr>
          </a:p>
          <a:p>
            <a:pPr marL="0" lvl="0" indent="0" algn="ctr" rtl="0">
              <a:spcBef>
                <a:spcPts val="0"/>
              </a:spcBef>
              <a:spcAft>
                <a:spcPts val="0"/>
              </a:spcAft>
              <a:buNone/>
            </a:pPr>
            <a:r>
              <a:rPr lang="en-CA" dirty="0">
                <a:solidFill>
                  <a:schemeClr val="lt1"/>
                </a:solidFill>
                <a:latin typeface="Montserrat" panose="00000500000000000000" pitchFamily="2" charset="0"/>
                <a:ea typeface="Calibri"/>
                <a:cs typeface="Calibri"/>
                <a:sym typeface="Calibri"/>
              </a:rPr>
              <a:t>Output: Provide accurate responses based on the calendar data (e.g., listing events or confirming event creation) in a clear and concise manner, ensuring the user's request is fully addressed</a:t>
            </a:r>
            <a:endParaRPr dirty="0">
              <a:solidFill>
                <a:schemeClr val="lt1"/>
              </a:solidFill>
              <a:latin typeface="Montserrat" panose="00000500000000000000" pitchFamily="2" charset="0"/>
              <a:ea typeface="Calibri"/>
              <a:cs typeface="Calibri"/>
              <a:sym typeface="Calibri"/>
            </a:endParaRPr>
          </a:p>
          <a:p>
            <a:pPr marL="0" lvl="0" indent="0" algn="ctr" rtl="0">
              <a:spcBef>
                <a:spcPts val="0"/>
              </a:spcBef>
              <a:spcAft>
                <a:spcPts val="0"/>
              </a:spcAft>
              <a:buNone/>
            </a:pPr>
            <a:endParaRPr dirty="0">
              <a:solidFill>
                <a:schemeClr val="lt1"/>
              </a:solidFill>
              <a:latin typeface="Montserrat" panose="00000500000000000000" pitchFamily="2" charset="0"/>
              <a:ea typeface="Calibri"/>
              <a:cs typeface="Calibri"/>
              <a:sym typeface="Calibri"/>
            </a:endParaRPr>
          </a:p>
          <a:p>
            <a:pPr marL="0" lvl="0" indent="0" algn="ctr" rtl="0">
              <a:spcBef>
                <a:spcPts val="0"/>
              </a:spcBef>
              <a:spcAft>
                <a:spcPts val="0"/>
              </a:spcAft>
              <a:buNone/>
            </a:pPr>
            <a:r>
              <a:rPr lang="en-CA" dirty="0">
                <a:solidFill>
                  <a:schemeClr val="lt1"/>
                </a:solidFill>
                <a:latin typeface="Montserrat" panose="00000500000000000000" pitchFamily="2" charset="0"/>
                <a:ea typeface="Calibri"/>
                <a:cs typeface="Calibri"/>
                <a:sym typeface="Calibri"/>
              </a:rPr>
              <a:t>Time: {{ $now }}</a:t>
            </a:r>
            <a:endParaRPr dirty="0">
              <a:solidFill>
                <a:schemeClr val="lt1"/>
              </a:solidFill>
              <a:latin typeface="Montserrat" panose="00000500000000000000" pitchFamily="2" charset="0"/>
              <a:ea typeface="Calibri"/>
              <a:cs typeface="Calibri"/>
              <a:sym typeface="Calibri"/>
            </a:endParaRPr>
          </a:p>
          <a:p>
            <a:pPr marL="0" lvl="0" indent="0" algn="ctr" rtl="0">
              <a:spcBef>
                <a:spcPts val="0"/>
              </a:spcBef>
              <a:spcAft>
                <a:spcPts val="0"/>
              </a:spcAft>
              <a:buNone/>
            </a:pPr>
            <a:r>
              <a:rPr lang="en-CA" dirty="0">
                <a:solidFill>
                  <a:schemeClr val="lt1"/>
                </a:solidFill>
                <a:latin typeface="Montserrat" panose="00000500000000000000" pitchFamily="2" charset="0"/>
                <a:ea typeface="Calibri"/>
                <a:cs typeface="Calibri"/>
                <a:sym typeface="Calibri"/>
              </a:rPr>
              <a:t>From: {{ $</a:t>
            </a:r>
            <a:r>
              <a:rPr lang="en-CA" dirty="0" err="1">
                <a:solidFill>
                  <a:schemeClr val="lt1"/>
                </a:solidFill>
                <a:latin typeface="Montserrat" panose="00000500000000000000" pitchFamily="2" charset="0"/>
                <a:ea typeface="Calibri"/>
                <a:cs typeface="Calibri"/>
                <a:sym typeface="Calibri"/>
              </a:rPr>
              <a:t>json.From</a:t>
            </a:r>
            <a:r>
              <a:rPr lang="en-CA" dirty="0">
                <a:solidFill>
                  <a:schemeClr val="lt1"/>
                </a:solidFill>
                <a:latin typeface="Montserrat" panose="00000500000000000000" pitchFamily="2" charset="0"/>
                <a:ea typeface="Calibri"/>
                <a:cs typeface="Calibri"/>
                <a:sym typeface="Calibri"/>
              </a:rPr>
              <a:t> }}</a:t>
            </a:r>
            <a:endParaRPr dirty="0">
              <a:solidFill>
                <a:schemeClr val="lt1"/>
              </a:solidFill>
              <a:latin typeface="Montserrat" panose="00000500000000000000" pitchFamily="2" charset="0"/>
              <a:ea typeface="Calibri"/>
              <a:cs typeface="Calibri"/>
              <a:sym typeface="Calibri"/>
            </a:endParaRPr>
          </a:p>
          <a:p>
            <a:pPr marL="0" lvl="0" indent="0" algn="ctr" rtl="0">
              <a:spcBef>
                <a:spcPts val="0"/>
              </a:spcBef>
              <a:spcAft>
                <a:spcPts val="0"/>
              </a:spcAft>
              <a:buNone/>
            </a:pPr>
            <a:r>
              <a:rPr lang="en-CA" dirty="0">
                <a:solidFill>
                  <a:schemeClr val="lt1"/>
                </a:solidFill>
                <a:latin typeface="Montserrat" panose="00000500000000000000" pitchFamily="2" charset="0"/>
                <a:ea typeface="Calibri"/>
                <a:cs typeface="Calibri"/>
                <a:sym typeface="Calibri"/>
              </a:rPr>
              <a:t>Body: {{ $</a:t>
            </a:r>
            <a:r>
              <a:rPr lang="en-CA" dirty="0" err="1">
                <a:solidFill>
                  <a:schemeClr val="lt1"/>
                </a:solidFill>
                <a:latin typeface="Montserrat" panose="00000500000000000000" pitchFamily="2" charset="0"/>
                <a:ea typeface="Calibri"/>
                <a:cs typeface="Calibri"/>
                <a:sym typeface="Calibri"/>
              </a:rPr>
              <a:t>json.snippet</a:t>
            </a:r>
            <a:r>
              <a:rPr lang="en-CA" dirty="0">
                <a:solidFill>
                  <a:schemeClr val="lt1"/>
                </a:solidFill>
                <a:latin typeface="Montserrat" panose="00000500000000000000" pitchFamily="2" charset="0"/>
                <a:ea typeface="Calibri"/>
                <a:cs typeface="Calibri"/>
                <a:sym typeface="Calibri"/>
              </a:rPr>
              <a:t> }}</a:t>
            </a:r>
            <a:endParaRPr dirty="0">
              <a:solidFill>
                <a:schemeClr val="lt1"/>
              </a:solidFill>
              <a:latin typeface="Montserrat" panose="00000500000000000000" pitchFamily="2" charset="0"/>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55">
          <a:extLst>
            <a:ext uri="{FF2B5EF4-FFF2-40B4-BE49-F238E27FC236}">
              <a16:creationId xmlns:a16="http://schemas.microsoft.com/office/drawing/2014/main" id="{2CA45BEE-ECBE-F785-25D5-F3AB1DBCF98D}"/>
            </a:ext>
          </a:extLst>
        </p:cNvPr>
        <p:cNvGrpSpPr/>
        <p:nvPr/>
      </p:nvGrpSpPr>
      <p:grpSpPr>
        <a:xfrm>
          <a:off x="0" y="0"/>
          <a:ext cx="0" cy="0"/>
          <a:chOff x="0" y="0"/>
          <a:chExt cx="0" cy="0"/>
        </a:xfrm>
      </p:grpSpPr>
      <p:pic>
        <p:nvPicPr>
          <p:cNvPr id="256" name="Google Shape;256;g3544fac4121_1_179">
            <a:extLst>
              <a:ext uri="{FF2B5EF4-FFF2-40B4-BE49-F238E27FC236}">
                <a16:creationId xmlns:a16="http://schemas.microsoft.com/office/drawing/2014/main" id="{C0FCB211-0802-C080-8AEF-7279102F3525}"/>
              </a:ext>
            </a:extLst>
          </p:cNvPr>
          <p:cNvPicPr preferRelativeResize="0"/>
          <p:nvPr/>
        </p:nvPicPr>
        <p:blipFill rotWithShape="1">
          <a:blip r:embed="rId3">
            <a:alphaModFix/>
          </a:blip>
          <a:srcRect/>
          <a:stretch/>
        </p:blipFill>
        <p:spPr>
          <a:xfrm>
            <a:off x="-16386" y="0"/>
            <a:ext cx="12224773" cy="6857999"/>
          </a:xfrm>
          <a:prstGeom prst="rect">
            <a:avLst/>
          </a:prstGeom>
          <a:noFill/>
          <a:ln>
            <a:noFill/>
          </a:ln>
        </p:spPr>
      </p:pic>
      <p:pic>
        <p:nvPicPr>
          <p:cNvPr id="257" name="Google Shape;257;g3544fac4121_1_179">
            <a:extLst>
              <a:ext uri="{FF2B5EF4-FFF2-40B4-BE49-F238E27FC236}">
                <a16:creationId xmlns:a16="http://schemas.microsoft.com/office/drawing/2014/main" id="{416266F0-F9EB-3929-31AB-44C5DDB0978B}"/>
              </a:ext>
            </a:extLst>
          </p:cNvPr>
          <p:cNvPicPr preferRelativeResize="0"/>
          <p:nvPr/>
        </p:nvPicPr>
        <p:blipFill rotWithShape="1">
          <a:blip r:embed="rId4">
            <a:alphaModFix/>
          </a:blip>
          <a:srcRect l="2731" t="18969" r="5592" b="23667"/>
          <a:stretch/>
        </p:blipFill>
        <p:spPr>
          <a:xfrm>
            <a:off x="9428854" y="90489"/>
            <a:ext cx="2763145" cy="477788"/>
          </a:xfrm>
          <a:prstGeom prst="rect">
            <a:avLst/>
          </a:prstGeom>
          <a:noFill/>
          <a:ln>
            <a:noFill/>
          </a:ln>
        </p:spPr>
      </p:pic>
      <p:sp>
        <p:nvSpPr>
          <p:cNvPr id="258" name="Google Shape;258;g3544fac4121_1_179">
            <a:extLst>
              <a:ext uri="{FF2B5EF4-FFF2-40B4-BE49-F238E27FC236}">
                <a16:creationId xmlns:a16="http://schemas.microsoft.com/office/drawing/2014/main" id="{EA54B7BD-7E62-F762-1438-7C06AD68E23A}"/>
              </a:ext>
            </a:extLst>
          </p:cNvPr>
          <p:cNvSpPr/>
          <p:nvPr/>
        </p:nvSpPr>
        <p:spPr>
          <a:xfrm>
            <a:off x="154722" y="90489"/>
            <a:ext cx="98274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CA" sz="2400" dirty="0">
                <a:solidFill>
                  <a:schemeClr val="lt1"/>
                </a:solidFill>
                <a:latin typeface="Montserrat"/>
                <a:ea typeface="Montserrat"/>
                <a:cs typeface="Montserrat"/>
                <a:sym typeface="Montserrat"/>
              </a:rPr>
              <a:t>Adding Gmail Trigger</a:t>
            </a:r>
            <a:endParaRPr sz="1400" b="0" i="0" u="none" strike="noStrike" cap="none" dirty="0">
              <a:solidFill>
                <a:srgbClr val="000000"/>
              </a:solidFill>
              <a:latin typeface="Arial"/>
              <a:ea typeface="Arial"/>
              <a:cs typeface="Arial"/>
              <a:sym typeface="Arial"/>
            </a:endParaRPr>
          </a:p>
        </p:txBody>
      </p:sp>
      <p:sp>
        <p:nvSpPr>
          <p:cNvPr id="259" name="Google Shape;259;g3544fac4121_1_179">
            <a:extLst>
              <a:ext uri="{FF2B5EF4-FFF2-40B4-BE49-F238E27FC236}">
                <a16:creationId xmlns:a16="http://schemas.microsoft.com/office/drawing/2014/main" id="{9C25AE0D-2046-F493-B4ED-2CA5C750F21A}"/>
              </a:ext>
            </a:extLst>
          </p:cNvPr>
          <p:cNvSpPr txBox="1"/>
          <p:nvPr/>
        </p:nvSpPr>
        <p:spPr>
          <a:xfrm rot="5400000">
            <a:off x="9505625" y="3291320"/>
            <a:ext cx="51060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chemeClr val="accent3"/>
                </a:solidFill>
                <a:latin typeface="Calibri"/>
                <a:ea typeface="Calibri"/>
                <a:cs typeface="Calibri"/>
                <a:sym typeface="Calibri"/>
              </a:rPr>
              <a:t>© All rights reserved for Dr. Ryan Ahmed @Stemplicity Inc. </a:t>
            </a:r>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EA542D72-4DC2-0014-B453-87D941B811F7}"/>
              </a:ext>
            </a:extLst>
          </p:cNvPr>
          <p:cNvPicPr>
            <a:picLocks noChangeAspect="1"/>
          </p:cNvPicPr>
          <p:nvPr/>
        </p:nvPicPr>
        <p:blipFill>
          <a:blip r:embed="rId5"/>
          <a:stretch>
            <a:fillRect/>
          </a:stretch>
        </p:blipFill>
        <p:spPr>
          <a:xfrm>
            <a:off x="823350" y="873699"/>
            <a:ext cx="9372600" cy="5139971"/>
          </a:xfrm>
          <a:prstGeom prst="rect">
            <a:avLst/>
          </a:prstGeom>
        </p:spPr>
      </p:pic>
    </p:spTree>
    <p:extLst>
      <p:ext uri="{BB962C8B-B14F-4D97-AF65-F5344CB8AC3E}">
        <p14:creationId xmlns:p14="http://schemas.microsoft.com/office/powerpoint/2010/main" val="100989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55">
          <a:extLst>
            <a:ext uri="{FF2B5EF4-FFF2-40B4-BE49-F238E27FC236}">
              <a16:creationId xmlns:a16="http://schemas.microsoft.com/office/drawing/2014/main" id="{C3D362FE-1215-3DFB-6ECE-02A1FAF1008C}"/>
            </a:ext>
          </a:extLst>
        </p:cNvPr>
        <p:cNvGrpSpPr/>
        <p:nvPr/>
      </p:nvGrpSpPr>
      <p:grpSpPr>
        <a:xfrm>
          <a:off x="0" y="0"/>
          <a:ext cx="0" cy="0"/>
          <a:chOff x="0" y="0"/>
          <a:chExt cx="0" cy="0"/>
        </a:xfrm>
      </p:grpSpPr>
      <p:pic>
        <p:nvPicPr>
          <p:cNvPr id="256" name="Google Shape;256;g3544fac4121_1_179">
            <a:extLst>
              <a:ext uri="{FF2B5EF4-FFF2-40B4-BE49-F238E27FC236}">
                <a16:creationId xmlns:a16="http://schemas.microsoft.com/office/drawing/2014/main" id="{6DCD5C0E-6636-A3F1-A31A-DC2EEF54B336}"/>
              </a:ext>
            </a:extLst>
          </p:cNvPr>
          <p:cNvPicPr preferRelativeResize="0"/>
          <p:nvPr/>
        </p:nvPicPr>
        <p:blipFill rotWithShape="1">
          <a:blip r:embed="rId3">
            <a:alphaModFix/>
          </a:blip>
          <a:srcRect/>
          <a:stretch/>
        </p:blipFill>
        <p:spPr>
          <a:xfrm>
            <a:off x="-16386" y="0"/>
            <a:ext cx="12224773" cy="6857999"/>
          </a:xfrm>
          <a:prstGeom prst="rect">
            <a:avLst/>
          </a:prstGeom>
          <a:noFill/>
          <a:ln>
            <a:noFill/>
          </a:ln>
        </p:spPr>
      </p:pic>
      <p:pic>
        <p:nvPicPr>
          <p:cNvPr id="257" name="Google Shape;257;g3544fac4121_1_179">
            <a:extLst>
              <a:ext uri="{FF2B5EF4-FFF2-40B4-BE49-F238E27FC236}">
                <a16:creationId xmlns:a16="http://schemas.microsoft.com/office/drawing/2014/main" id="{C3E69365-6864-473F-F15C-92AE7EE9832F}"/>
              </a:ext>
            </a:extLst>
          </p:cNvPr>
          <p:cNvPicPr preferRelativeResize="0"/>
          <p:nvPr/>
        </p:nvPicPr>
        <p:blipFill rotWithShape="1">
          <a:blip r:embed="rId4">
            <a:alphaModFix/>
          </a:blip>
          <a:srcRect l="2731" t="18969" r="5592" b="23667"/>
          <a:stretch/>
        </p:blipFill>
        <p:spPr>
          <a:xfrm>
            <a:off x="9428854" y="90489"/>
            <a:ext cx="2763145" cy="477788"/>
          </a:xfrm>
          <a:prstGeom prst="rect">
            <a:avLst/>
          </a:prstGeom>
          <a:noFill/>
          <a:ln>
            <a:noFill/>
          </a:ln>
        </p:spPr>
      </p:pic>
      <p:sp>
        <p:nvSpPr>
          <p:cNvPr id="258" name="Google Shape;258;g3544fac4121_1_179">
            <a:extLst>
              <a:ext uri="{FF2B5EF4-FFF2-40B4-BE49-F238E27FC236}">
                <a16:creationId xmlns:a16="http://schemas.microsoft.com/office/drawing/2014/main" id="{CAE6ADD2-65D1-05C9-22D8-C3DAAE28F00D}"/>
              </a:ext>
            </a:extLst>
          </p:cNvPr>
          <p:cNvSpPr/>
          <p:nvPr/>
        </p:nvSpPr>
        <p:spPr>
          <a:xfrm>
            <a:off x="154722" y="90489"/>
            <a:ext cx="98274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CA" sz="2400" dirty="0">
                <a:solidFill>
                  <a:schemeClr val="lt1"/>
                </a:solidFill>
                <a:latin typeface="Montserrat"/>
                <a:ea typeface="Montserrat"/>
                <a:cs typeface="Montserrat"/>
                <a:sym typeface="Montserrat"/>
              </a:rPr>
              <a:t>Adding Gmail Trigger</a:t>
            </a:r>
            <a:endParaRPr sz="1400" b="0" i="0" u="none" strike="noStrike" cap="none" dirty="0">
              <a:solidFill>
                <a:srgbClr val="000000"/>
              </a:solidFill>
              <a:latin typeface="Arial"/>
              <a:ea typeface="Arial"/>
              <a:cs typeface="Arial"/>
              <a:sym typeface="Arial"/>
            </a:endParaRPr>
          </a:p>
        </p:txBody>
      </p:sp>
      <p:sp>
        <p:nvSpPr>
          <p:cNvPr id="259" name="Google Shape;259;g3544fac4121_1_179">
            <a:extLst>
              <a:ext uri="{FF2B5EF4-FFF2-40B4-BE49-F238E27FC236}">
                <a16:creationId xmlns:a16="http://schemas.microsoft.com/office/drawing/2014/main" id="{DA4F441C-BD02-391E-D800-5310544207FA}"/>
              </a:ext>
            </a:extLst>
          </p:cNvPr>
          <p:cNvSpPr txBox="1"/>
          <p:nvPr/>
        </p:nvSpPr>
        <p:spPr>
          <a:xfrm rot="5400000">
            <a:off x="9505625" y="3291320"/>
            <a:ext cx="51060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chemeClr val="accent3"/>
                </a:solidFill>
                <a:latin typeface="Calibri"/>
                <a:ea typeface="Calibri"/>
                <a:cs typeface="Calibri"/>
                <a:sym typeface="Calibri"/>
              </a:rPr>
              <a:t>© All rights reserved for Dr. Ryan Ahmed @Stemplicity Inc. </a:t>
            </a:r>
            <a:endParaRPr sz="1400" b="0" i="0" u="none" strike="noStrike" cap="none">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1CFDA80E-81CF-6B22-4D06-874E9C17135E}"/>
              </a:ext>
            </a:extLst>
          </p:cNvPr>
          <p:cNvPicPr>
            <a:picLocks noChangeAspect="1"/>
          </p:cNvPicPr>
          <p:nvPr/>
        </p:nvPicPr>
        <p:blipFill>
          <a:blip r:embed="rId5"/>
          <a:stretch>
            <a:fillRect/>
          </a:stretch>
        </p:blipFill>
        <p:spPr>
          <a:xfrm>
            <a:off x="1037200" y="1157887"/>
            <a:ext cx="9507278" cy="5179413"/>
          </a:xfrm>
          <a:prstGeom prst="rect">
            <a:avLst/>
          </a:prstGeom>
        </p:spPr>
      </p:pic>
    </p:spTree>
    <p:extLst>
      <p:ext uri="{BB962C8B-B14F-4D97-AF65-F5344CB8AC3E}">
        <p14:creationId xmlns:p14="http://schemas.microsoft.com/office/powerpoint/2010/main" val="7521931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55">
          <a:extLst>
            <a:ext uri="{FF2B5EF4-FFF2-40B4-BE49-F238E27FC236}">
              <a16:creationId xmlns:a16="http://schemas.microsoft.com/office/drawing/2014/main" id="{1C79E66B-0A23-0EB4-3DBC-103B47C81FEF}"/>
            </a:ext>
          </a:extLst>
        </p:cNvPr>
        <p:cNvGrpSpPr/>
        <p:nvPr/>
      </p:nvGrpSpPr>
      <p:grpSpPr>
        <a:xfrm>
          <a:off x="0" y="0"/>
          <a:ext cx="0" cy="0"/>
          <a:chOff x="0" y="0"/>
          <a:chExt cx="0" cy="0"/>
        </a:xfrm>
      </p:grpSpPr>
      <p:pic>
        <p:nvPicPr>
          <p:cNvPr id="256" name="Google Shape;256;g3544fac4121_1_179">
            <a:extLst>
              <a:ext uri="{FF2B5EF4-FFF2-40B4-BE49-F238E27FC236}">
                <a16:creationId xmlns:a16="http://schemas.microsoft.com/office/drawing/2014/main" id="{EDDEAE40-24BD-E957-BD23-7ED94B85EF3D}"/>
              </a:ext>
            </a:extLst>
          </p:cNvPr>
          <p:cNvPicPr preferRelativeResize="0"/>
          <p:nvPr/>
        </p:nvPicPr>
        <p:blipFill rotWithShape="1">
          <a:blip r:embed="rId3">
            <a:alphaModFix/>
          </a:blip>
          <a:srcRect/>
          <a:stretch/>
        </p:blipFill>
        <p:spPr>
          <a:xfrm>
            <a:off x="-16386" y="0"/>
            <a:ext cx="12224773" cy="6857999"/>
          </a:xfrm>
          <a:prstGeom prst="rect">
            <a:avLst/>
          </a:prstGeom>
          <a:noFill/>
          <a:ln>
            <a:noFill/>
          </a:ln>
        </p:spPr>
      </p:pic>
      <p:pic>
        <p:nvPicPr>
          <p:cNvPr id="257" name="Google Shape;257;g3544fac4121_1_179">
            <a:extLst>
              <a:ext uri="{FF2B5EF4-FFF2-40B4-BE49-F238E27FC236}">
                <a16:creationId xmlns:a16="http://schemas.microsoft.com/office/drawing/2014/main" id="{A5ADBDF7-7CD7-D664-4815-3C60B904D9D6}"/>
              </a:ext>
            </a:extLst>
          </p:cNvPr>
          <p:cNvPicPr preferRelativeResize="0"/>
          <p:nvPr/>
        </p:nvPicPr>
        <p:blipFill rotWithShape="1">
          <a:blip r:embed="rId4">
            <a:alphaModFix/>
          </a:blip>
          <a:srcRect l="2731" t="18969" r="5592" b="23667"/>
          <a:stretch/>
        </p:blipFill>
        <p:spPr>
          <a:xfrm>
            <a:off x="9428854" y="90489"/>
            <a:ext cx="2763145" cy="477788"/>
          </a:xfrm>
          <a:prstGeom prst="rect">
            <a:avLst/>
          </a:prstGeom>
          <a:noFill/>
          <a:ln>
            <a:noFill/>
          </a:ln>
        </p:spPr>
      </p:pic>
      <p:sp>
        <p:nvSpPr>
          <p:cNvPr id="258" name="Google Shape;258;g3544fac4121_1_179">
            <a:extLst>
              <a:ext uri="{FF2B5EF4-FFF2-40B4-BE49-F238E27FC236}">
                <a16:creationId xmlns:a16="http://schemas.microsoft.com/office/drawing/2014/main" id="{EC5F36E2-05C5-E37C-3318-448761268B12}"/>
              </a:ext>
            </a:extLst>
          </p:cNvPr>
          <p:cNvSpPr/>
          <p:nvPr/>
        </p:nvSpPr>
        <p:spPr>
          <a:xfrm>
            <a:off x="154722" y="90489"/>
            <a:ext cx="98274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CA" sz="2400" dirty="0">
                <a:solidFill>
                  <a:schemeClr val="lt1"/>
                </a:solidFill>
                <a:latin typeface="Montserrat"/>
                <a:ea typeface="Montserrat"/>
                <a:cs typeface="Montserrat"/>
                <a:sym typeface="Montserrat"/>
              </a:rPr>
              <a:t>Modifying the prompt to include snippet &amp; from</a:t>
            </a:r>
            <a:endParaRPr sz="1400" b="0" i="0" u="none" strike="noStrike" cap="none" dirty="0">
              <a:solidFill>
                <a:srgbClr val="000000"/>
              </a:solidFill>
              <a:latin typeface="Arial"/>
              <a:ea typeface="Arial"/>
              <a:cs typeface="Arial"/>
              <a:sym typeface="Arial"/>
            </a:endParaRPr>
          </a:p>
        </p:txBody>
      </p:sp>
      <p:sp>
        <p:nvSpPr>
          <p:cNvPr id="259" name="Google Shape;259;g3544fac4121_1_179">
            <a:extLst>
              <a:ext uri="{FF2B5EF4-FFF2-40B4-BE49-F238E27FC236}">
                <a16:creationId xmlns:a16="http://schemas.microsoft.com/office/drawing/2014/main" id="{28EABE09-E0C1-9B7B-89E4-A26AEAF56EEE}"/>
              </a:ext>
            </a:extLst>
          </p:cNvPr>
          <p:cNvSpPr txBox="1"/>
          <p:nvPr/>
        </p:nvSpPr>
        <p:spPr>
          <a:xfrm rot="5400000">
            <a:off x="9505625" y="3291320"/>
            <a:ext cx="51060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chemeClr val="accent3"/>
                </a:solidFill>
                <a:latin typeface="Calibri"/>
                <a:ea typeface="Calibri"/>
                <a:cs typeface="Calibri"/>
                <a:sym typeface="Calibri"/>
              </a:rPr>
              <a:t>© All rights reserved for Dr. Ryan Ahmed @Stemplicity Inc. </a:t>
            </a:r>
            <a:endParaRPr sz="1400" b="0" i="0" u="none" strike="noStrike" cap="none">
              <a:solidFill>
                <a:srgbClr val="000000"/>
              </a:solidFill>
              <a:latin typeface="Arial"/>
              <a:ea typeface="Arial"/>
              <a:cs typeface="Arial"/>
              <a:sym typeface="Arial"/>
            </a:endParaRPr>
          </a:p>
        </p:txBody>
      </p:sp>
      <p:pic>
        <p:nvPicPr>
          <p:cNvPr id="5" name="Picture 4">
            <a:extLst>
              <a:ext uri="{FF2B5EF4-FFF2-40B4-BE49-F238E27FC236}">
                <a16:creationId xmlns:a16="http://schemas.microsoft.com/office/drawing/2014/main" id="{45C46168-0825-D772-5171-8D967E7D1D39}"/>
              </a:ext>
            </a:extLst>
          </p:cNvPr>
          <p:cNvPicPr>
            <a:picLocks noChangeAspect="1"/>
          </p:cNvPicPr>
          <p:nvPr/>
        </p:nvPicPr>
        <p:blipFill>
          <a:blip r:embed="rId5"/>
          <a:stretch>
            <a:fillRect/>
          </a:stretch>
        </p:blipFill>
        <p:spPr>
          <a:xfrm>
            <a:off x="1431925" y="1165518"/>
            <a:ext cx="9328150" cy="5079151"/>
          </a:xfrm>
          <a:prstGeom prst="rect">
            <a:avLst/>
          </a:prstGeom>
        </p:spPr>
      </p:pic>
    </p:spTree>
    <p:extLst>
      <p:ext uri="{BB962C8B-B14F-4D97-AF65-F5344CB8AC3E}">
        <p14:creationId xmlns:p14="http://schemas.microsoft.com/office/powerpoint/2010/main" val="32050098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55">
          <a:extLst>
            <a:ext uri="{FF2B5EF4-FFF2-40B4-BE49-F238E27FC236}">
              <a16:creationId xmlns:a16="http://schemas.microsoft.com/office/drawing/2014/main" id="{B8C0B57C-C3F8-3670-0B96-841D826B0279}"/>
            </a:ext>
          </a:extLst>
        </p:cNvPr>
        <p:cNvGrpSpPr/>
        <p:nvPr/>
      </p:nvGrpSpPr>
      <p:grpSpPr>
        <a:xfrm>
          <a:off x="0" y="0"/>
          <a:ext cx="0" cy="0"/>
          <a:chOff x="0" y="0"/>
          <a:chExt cx="0" cy="0"/>
        </a:xfrm>
      </p:grpSpPr>
      <p:pic>
        <p:nvPicPr>
          <p:cNvPr id="256" name="Google Shape;256;g3544fac4121_1_179">
            <a:extLst>
              <a:ext uri="{FF2B5EF4-FFF2-40B4-BE49-F238E27FC236}">
                <a16:creationId xmlns:a16="http://schemas.microsoft.com/office/drawing/2014/main" id="{206CAE31-0461-19A7-6B11-E3F1FCB0C52A}"/>
              </a:ext>
            </a:extLst>
          </p:cNvPr>
          <p:cNvPicPr preferRelativeResize="0"/>
          <p:nvPr/>
        </p:nvPicPr>
        <p:blipFill rotWithShape="1">
          <a:blip r:embed="rId3">
            <a:alphaModFix/>
          </a:blip>
          <a:srcRect/>
          <a:stretch/>
        </p:blipFill>
        <p:spPr>
          <a:xfrm>
            <a:off x="-16386" y="0"/>
            <a:ext cx="12224773" cy="6857999"/>
          </a:xfrm>
          <a:prstGeom prst="rect">
            <a:avLst/>
          </a:prstGeom>
          <a:noFill/>
          <a:ln>
            <a:noFill/>
          </a:ln>
        </p:spPr>
      </p:pic>
      <p:pic>
        <p:nvPicPr>
          <p:cNvPr id="257" name="Google Shape;257;g3544fac4121_1_179">
            <a:extLst>
              <a:ext uri="{FF2B5EF4-FFF2-40B4-BE49-F238E27FC236}">
                <a16:creationId xmlns:a16="http://schemas.microsoft.com/office/drawing/2014/main" id="{9BB27566-E469-B395-9BA6-5B830E78F736}"/>
              </a:ext>
            </a:extLst>
          </p:cNvPr>
          <p:cNvPicPr preferRelativeResize="0"/>
          <p:nvPr/>
        </p:nvPicPr>
        <p:blipFill rotWithShape="1">
          <a:blip r:embed="rId4">
            <a:alphaModFix/>
          </a:blip>
          <a:srcRect l="2731" t="18969" r="5592" b="23667"/>
          <a:stretch/>
        </p:blipFill>
        <p:spPr>
          <a:xfrm>
            <a:off x="9428854" y="90489"/>
            <a:ext cx="2763145" cy="477788"/>
          </a:xfrm>
          <a:prstGeom prst="rect">
            <a:avLst/>
          </a:prstGeom>
          <a:noFill/>
          <a:ln>
            <a:noFill/>
          </a:ln>
        </p:spPr>
      </p:pic>
      <p:sp>
        <p:nvSpPr>
          <p:cNvPr id="258" name="Google Shape;258;g3544fac4121_1_179">
            <a:extLst>
              <a:ext uri="{FF2B5EF4-FFF2-40B4-BE49-F238E27FC236}">
                <a16:creationId xmlns:a16="http://schemas.microsoft.com/office/drawing/2014/main" id="{C95489D2-A4C9-AB3A-554A-92FC67B73D7B}"/>
              </a:ext>
            </a:extLst>
          </p:cNvPr>
          <p:cNvSpPr/>
          <p:nvPr/>
        </p:nvSpPr>
        <p:spPr>
          <a:xfrm>
            <a:off x="154722" y="90489"/>
            <a:ext cx="98274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CA" sz="2400" b="0" i="0" u="none" strike="noStrike" cap="none" dirty="0">
                <a:solidFill>
                  <a:schemeClr val="lt1"/>
                </a:solidFill>
                <a:latin typeface="Montserrat"/>
                <a:sym typeface="Montserrat"/>
              </a:rPr>
              <a:t>Let’s fetch a new email and Test the workflow!</a:t>
            </a:r>
            <a:endParaRPr sz="1400" b="0" i="0" u="none" strike="noStrike" cap="none" dirty="0">
              <a:solidFill>
                <a:srgbClr val="000000"/>
              </a:solidFill>
              <a:latin typeface="Arial"/>
              <a:ea typeface="Arial"/>
              <a:cs typeface="Arial"/>
              <a:sym typeface="Arial"/>
            </a:endParaRPr>
          </a:p>
        </p:txBody>
      </p:sp>
      <p:sp>
        <p:nvSpPr>
          <p:cNvPr id="259" name="Google Shape;259;g3544fac4121_1_179">
            <a:extLst>
              <a:ext uri="{FF2B5EF4-FFF2-40B4-BE49-F238E27FC236}">
                <a16:creationId xmlns:a16="http://schemas.microsoft.com/office/drawing/2014/main" id="{C85FBAD0-0444-F708-D72C-4CD69B644C93}"/>
              </a:ext>
            </a:extLst>
          </p:cNvPr>
          <p:cNvSpPr txBox="1"/>
          <p:nvPr/>
        </p:nvSpPr>
        <p:spPr>
          <a:xfrm rot="5400000">
            <a:off x="9505625" y="3291320"/>
            <a:ext cx="51060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chemeClr val="accent3"/>
                </a:solidFill>
                <a:latin typeface="Calibri"/>
                <a:ea typeface="Calibri"/>
                <a:cs typeface="Calibri"/>
                <a:sym typeface="Calibri"/>
              </a:rPr>
              <a:t>© All rights reserved for Dr. Ryan Ahmed @Stemplicity Inc. </a:t>
            </a:r>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004177CD-FBB9-2CDA-F129-D5108EEDA56F}"/>
              </a:ext>
            </a:extLst>
          </p:cNvPr>
          <p:cNvPicPr>
            <a:picLocks noChangeAspect="1"/>
          </p:cNvPicPr>
          <p:nvPr/>
        </p:nvPicPr>
        <p:blipFill>
          <a:blip r:embed="rId5"/>
          <a:stretch>
            <a:fillRect/>
          </a:stretch>
        </p:blipFill>
        <p:spPr>
          <a:xfrm>
            <a:off x="226463" y="1740132"/>
            <a:ext cx="6244187" cy="3377733"/>
          </a:xfrm>
          <a:prstGeom prst="rect">
            <a:avLst/>
          </a:prstGeom>
        </p:spPr>
      </p:pic>
      <p:sp>
        <p:nvSpPr>
          <p:cNvPr id="5" name="TextBox 4">
            <a:extLst>
              <a:ext uri="{FF2B5EF4-FFF2-40B4-BE49-F238E27FC236}">
                <a16:creationId xmlns:a16="http://schemas.microsoft.com/office/drawing/2014/main" id="{9BD17365-4EF2-490D-44FF-4520E1145EC8}"/>
              </a:ext>
            </a:extLst>
          </p:cNvPr>
          <p:cNvSpPr txBox="1"/>
          <p:nvPr/>
        </p:nvSpPr>
        <p:spPr>
          <a:xfrm>
            <a:off x="630508" y="782567"/>
            <a:ext cx="8798346" cy="1384995"/>
          </a:xfrm>
          <a:prstGeom prst="rect">
            <a:avLst/>
          </a:prstGeom>
          <a:noFill/>
        </p:spPr>
        <p:txBody>
          <a:bodyPr wrap="square">
            <a:spAutoFit/>
          </a:bodyPr>
          <a:lstStyle/>
          <a:p>
            <a:pPr>
              <a:buNone/>
            </a:pPr>
            <a:r>
              <a:rPr lang="en-US" dirty="0"/>
              <a:t>Hello Ryan, </a:t>
            </a:r>
          </a:p>
          <a:p>
            <a:pPr>
              <a:buNone/>
            </a:pPr>
            <a:r>
              <a:rPr lang="en-US" dirty="0"/>
              <a:t>Are you available to meet today at 8 PM? If your calendar is empty, please book an appointment from 8 to 9 titled "Agentic AI and LLM bootcamp Weekly sync".</a:t>
            </a:r>
          </a:p>
          <a:p>
            <a:pPr>
              <a:buNone/>
            </a:pPr>
            <a:r>
              <a:rPr lang="en-US" dirty="0"/>
              <a:t>Thanks,</a:t>
            </a:r>
          </a:p>
          <a:p>
            <a:pPr>
              <a:buNone/>
            </a:pPr>
            <a:br>
              <a:rPr lang="en-US" dirty="0"/>
            </a:br>
            <a:endParaRPr lang="en-CA" dirty="0"/>
          </a:p>
        </p:txBody>
      </p:sp>
      <p:pic>
        <p:nvPicPr>
          <p:cNvPr id="7" name="Picture 6">
            <a:extLst>
              <a:ext uri="{FF2B5EF4-FFF2-40B4-BE49-F238E27FC236}">
                <a16:creationId xmlns:a16="http://schemas.microsoft.com/office/drawing/2014/main" id="{A9D5545D-8D12-6F1E-DDDC-54FD895248CE}"/>
              </a:ext>
            </a:extLst>
          </p:cNvPr>
          <p:cNvPicPr>
            <a:picLocks noChangeAspect="1"/>
          </p:cNvPicPr>
          <p:nvPr/>
        </p:nvPicPr>
        <p:blipFill>
          <a:blip r:embed="rId6"/>
          <a:stretch>
            <a:fillRect/>
          </a:stretch>
        </p:blipFill>
        <p:spPr>
          <a:xfrm>
            <a:off x="4976542" y="3125127"/>
            <a:ext cx="6096000" cy="3302000"/>
          </a:xfrm>
          <a:prstGeom prst="rect">
            <a:avLst/>
          </a:prstGeom>
        </p:spPr>
      </p:pic>
      <p:pic>
        <p:nvPicPr>
          <p:cNvPr id="9" name="Picture 8">
            <a:extLst>
              <a:ext uri="{FF2B5EF4-FFF2-40B4-BE49-F238E27FC236}">
                <a16:creationId xmlns:a16="http://schemas.microsoft.com/office/drawing/2014/main" id="{3D2FD3CB-350C-7DBF-D7FA-901302B85C4D}"/>
              </a:ext>
            </a:extLst>
          </p:cNvPr>
          <p:cNvPicPr>
            <a:picLocks noChangeAspect="1"/>
          </p:cNvPicPr>
          <p:nvPr/>
        </p:nvPicPr>
        <p:blipFill>
          <a:blip r:embed="rId7"/>
          <a:srcRect l="20721" t="22312" r="2032"/>
          <a:stretch/>
        </p:blipFill>
        <p:spPr>
          <a:xfrm>
            <a:off x="9371661" y="658766"/>
            <a:ext cx="1975897" cy="2463800"/>
          </a:xfrm>
          <a:prstGeom prst="rect">
            <a:avLst/>
          </a:prstGeom>
        </p:spPr>
      </p:pic>
    </p:spTree>
    <p:extLst>
      <p:ext uri="{BB962C8B-B14F-4D97-AF65-F5344CB8AC3E}">
        <p14:creationId xmlns:p14="http://schemas.microsoft.com/office/powerpoint/2010/main" val="34491012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265" name="Google Shape;265;g3544fac4121_1_189"/>
          <p:cNvPicPr preferRelativeResize="0"/>
          <p:nvPr/>
        </p:nvPicPr>
        <p:blipFill rotWithShape="1">
          <a:blip r:embed="rId3">
            <a:alphaModFix/>
          </a:blip>
          <a:srcRect/>
          <a:stretch/>
        </p:blipFill>
        <p:spPr>
          <a:xfrm>
            <a:off x="-6382" y="-1"/>
            <a:ext cx="12198381" cy="6858001"/>
          </a:xfrm>
          <a:prstGeom prst="rect">
            <a:avLst/>
          </a:prstGeom>
          <a:noFill/>
          <a:ln>
            <a:noFill/>
          </a:ln>
        </p:spPr>
      </p:pic>
      <p:sp>
        <p:nvSpPr>
          <p:cNvPr id="266" name="Google Shape;266;g3544fac4121_1_189"/>
          <p:cNvSpPr/>
          <p:nvPr/>
        </p:nvSpPr>
        <p:spPr>
          <a:xfrm>
            <a:off x="134842" y="521528"/>
            <a:ext cx="4742100" cy="2062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CA" sz="3200" b="1" dirty="0">
                <a:solidFill>
                  <a:schemeClr val="lt1"/>
                </a:solidFill>
                <a:latin typeface="Montserrat"/>
                <a:ea typeface="Montserrat"/>
                <a:cs typeface="Montserrat"/>
                <a:sym typeface="Montserrat"/>
              </a:rPr>
              <a:t>BRINGING IT ALL TOGETHER </a:t>
            </a:r>
            <a:endParaRPr sz="3200" b="1" i="0" u="none" strike="noStrike" cap="none" dirty="0">
              <a:solidFill>
                <a:schemeClr val="lt1"/>
              </a:solidFill>
              <a:latin typeface="Montserrat"/>
              <a:ea typeface="Montserrat"/>
              <a:cs typeface="Montserrat"/>
              <a:sym typeface="Montserrat"/>
            </a:endParaRPr>
          </a:p>
        </p:txBody>
      </p:sp>
      <p:pic>
        <p:nvPicPr>
          <p:cNvPr id="267" name="Google Shape;267;g3544fac4121_1_189"/>
          <p:cNvPicPr preferRelativeResize="0"/>
          <p:nvPr/>
        </p:nvPicPr>
        <p:blipFill rotWithShape="1">
          <a:blip r:embed="rId4">
            <a:alphaModFix/>
          </a:blip>
          <a:srcRect/>
          <a:stretch/>
        </p:blipFill>
        <p:spPr>
          <a:xfrm>
            <a:off x="134842" y="5586363"/>
            <a:ext cx="3856132" cy="106567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36C51B-0570-A45B-424B-FD76EDFFF8B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3328AC9-A17F-A0CD-28A7-D00DCD53D102}"/>
              </a:ext>
            </a:extLst>
          </p:cNvPr>
          <p:cNvPicPr>
            <a:picLocks noChangeAspect="1"/>
          </p:cNvPicPr>
          <p:nvPr/>
        </p:nvPicPr>
        <p:blipFill>
          <a:blip r:embed="rId2"/>
          <a:stretch>
            <a:fillRect/>
          </a:stretch>
        </p:blipFill>
        <p:spPr>
          <a:xfrm>
            <a:off x="-32773" y="0"/>
            <a:ext cx="12224773" cy="6858000"/>
          </a:xfrm>
          <a:prstGeom prst="rect">
            <a:avLst/>
          </a:prstGeom>
        </p:spPr>
      </p:pic>
      <p:pic>
        <p:nvPicPr>
          <p:cNvPr id="6" name="Picture 5">
            <a:extLst>
              <a:ext uri="{FF2B5EF4-FFF2-40B4-BE49-F238E27FC236}">
                <a16:creationId xmlns:a16="http://schemas.microsoft.com/office/drawing/2014/main" id="{6899EF91-96D0-83F6-5C83-775C7AA6BA2A}"/>
              </a:ext>
            </a:extLst>
          </p:cNvPr>
          <p:cNvPicPr>
            <a:picLocks noChangeAspect="1"/>
          </p:cNvPicPr>
          <p:nvPr/>
        </p:nvPicPr>
        <p:blipFill>
          <a:blip r:embed="rId3"/>
          <a:srcRect l="2731" t="18967" r="5594" b="23672"/>
          <a:stretch/>
        </p:blipFill>
        <p:spPr>
          <a:xfrm>
            <a:off x="9428854" y="90489"/>
            <a:ext cx="2763146" cy="477788"/>
          </a:xfrm>
          <a:prstGeom prst="rect">
            <a:avLst/>
          </a:prstGeom>
        </p:spPr>
      </p:pic>
      <p:sp>
        <p:nvSpPr>
          <p:cNvPr id="7" name="Прямоугольник 9">
            <a:extLst>
              <a:ext uri="{FF2B5EF4-FFF2-40B4-BE49-F238E27FC236}">
                <a16:creationId xmlns:a16="http://schemas.microsoft.com/office/drawing/2014/main" id="{DD870949-1324-B15A-1DD3-5B94942C737A}"/>
              </a:ext>
            </a:extLst>
          </p:cNvPr>
          <p:cNvSpPr/>
          <p:nvPr/>
        </p:nvSpPr>
        <p:spPr>
          <a:xfrm>
            <a:off x="154722" y="90489"/>
            <a:ext cx="9827492" cy="461665"/>
          </a:xfrm>
          <a:prstGeom prst="rect">
            <a:avLst/>
          </a:prstGeom>
        </p:spPr>
        <p:txBody>
          <a:bodyPr wrap="square">
            <a:spAutoFit/>
          </a:bodyPr>
          <a:lstStyle/>
          <a:p>
            <a:r>
              <a:rPr lang="en-US" sz="2400" dirty="0">
                <a:solidFill>
                  <a:schemeClr val="bg1"/>
                </a:solidFill>
                <a:latin typeface="Montserrat" charset="0"/>
                <a:ea typeface="Montserrat" charset="0"/>
                <a:cs typeface="Montserrat" charset="0"/>
              </a:rPr>
              <a:t>Key Learning Outcomes</a:t>
            </a:r>
          </a:p>
        </p:txBody>
      </p:sp>
      <p:sp>
        <p:nvSpPr>
          <p:cNvPr id="9" name="TextBox 8">
            <a:extLst>
              <a:ext uri="{FF2B5EF4-FFF2-40B4-BE49-F238E27FC236}">
                <a16:creationId xmlns:a16="http://schemas.microsoft.com/office/drawing/2014/main" id="{A109C55E-ADAA-3BE1-8AA7-E65AD55A3C6A}"/>
              </a:ext>
            </a:extLst>
          </p:cNvPr>
          <p:cNvSpPr txBox="1"/>
          <p:nvPr/>
        </p:nvSpPr>
        <p:spPr>
          <a:xfrm rot="5400000">
            <a:off x="9505627" y="3291463"/>
            <a:ext cx="5106141" cy="338554"/>
          </a:xfrm>
          <a:prstGeom prst="rect">
            <a:avLst/>
          </a:prstGeom>
          <a:noFill/>
        </p:spPr>
        <p:txBody>
          <a:bodyPr wrap="none" rtlCol="0">
            <a:spAutoFit/>
          </a:bodyPr>
          <a:lstStyle/>
          <a:p>
            <a:r>
              <a:rPr lang="en-US" sz="1600" dirty="0">
                <a:solidFill>
                  <a:schemeClr val="accent3"/>
                </a:solidFill>
              </a:rPr>
              <a:t>© All rights reserved for Dr. Ryan Ahmed @Stemplicity Inc. </a:t>
            </a:r>
          </a:p>
        </p:txBody>
      </p:sp>
      <p:graphicFrame>
        <p:nvGraphicFramePr>
          <p:cNvPr id="3" name="Diagram 2">
            <a:extLst>
              <a:ext uri="{FF2B5EF4-FFF2-40B4-BE49-F238E27FC236}">
                <a16:creationId xmlns:a16="http://schemas.microsoft.com/office/drawing/2014/main" id="{3CBEDCDF-11E1-B77E-8985-08C40500E136}"/>
              </a:ext>
            </a:extLst>
          </p:cNvPr>
          <p:cNvGraphicFramePr/>
          <p:nvPr>
            <p:extLst>
              <p:ext uri="{D42A27DB-BD31-4B8C-83A1-F6EECF244321}">
                <p14:modId xmlns:p14="http://schemas.microsoft.com/office/powerpoint/2010/main" val="3270082068"/>
              </p:ext>
            </p:extLst>
          </p:nvPr>
        </p:nvGraphicFramePr>
        <p:xfrm>
          <a:off x="277091" y="1061762"/>
          <a:ext cx="8672945" cy="44615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3" name="Picture 12">
            <a:extLst>
              <a:ext uri="{FF2B5EF4-FFF2-40B4-BE49-F238E27FC236}">
                <a16:creationId xmlns:a16="http://schemas.microsoft.com/office/drawing/2014/main" id="{654AA85B-E977-44F2-0AB1-928355B000D4}"/>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9881267" y="642643"/>
            <a:ext cx="1853533" cy="1876848"/>
          </a:xfrm>
          <a:prstGeom prst="rect">
            <a:avLst/>
          </a:prstGeom>
        </p:spPr>
      </p:pic>
    </p:spTree>
    <p:extLst>
      <p:ext uri="{BB962C8B-B14F-4D97-AF65-F5344CB8AC3E}">
        <p14:creationId xmlns:p14="http://schemas.microsoft.com/office/powerpoint/2010/main" val="40306795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Google Shape;272;g3544fac4121_1_195"/>
          <p:cNvPicPr preferRelativeResize="0"/>
          <p:nvPr/>
        </p:nvPicPr>
        <p:blipFill rotWithShape="1">
          <a:blip r:embed="rId3">
            <a:alphaModFix/>
          </a:blip>
          <a:srcRect/>
          <a:stretch/>
        </p:blipFill>
        <p:spPr>
          <a:xfrm>
            <a:off x="-16386" y="0"/>
            <a:ext cx="12224773" cy="6857999"/>
          </a:xfrm>
          <a:prstGeom prst="rect">
            <a:avLst/>
          </a:prstGeom>
          <a:noFill/>
          <a:ln>
            <a:noFill/>
          </a:ln>
        </p:spPr>
      </p:pic>
      <p:pic>
        <p:nvPicPr>
          <p:cNvPr id="273" name="Google Shape;273;g3544fac4121_1_195"/>
          <p:cNvPicPr preferRelativeResize="0"/>
          <p:nvPr/>
        </p:nvPicPr>
        <p:blipFill rotWithShape="1">
          <a:blip r:embed="rId4">
            <a:alphaModFix/>
          </a:blip>
          <a:srcRect l="2731" t="18969" r="5592" b="23667"/>
          <a:stretch/>
        </p:blipFill>
        <p:spPr>
          <a:xfrm>
            <a:off x="9428854" y="90489"/>
            <a:ext cx="2763145" cy="477788"/>
          </a:xfrm>
          <a:prstGeom prst="rect">
            <a:avLst/>
          </a:prstGeom>
          <a:noFill/>
          <a:ln>
            <a:noFill/>
          </a:ln>
        </p:spPr>
      </p:pic>
      <p:sp>
        <p:nvSpPr>
          <p:cNvPr id="274" name="Google Shape;274;g3544fac4121_1_195"/>
          <p:cNvSpPr/>
          <p:nvPr/>
        </p:nvSpPr>
        <p:spPr>
          <a:xfrm>
            <a:off x="154722" y="90489"/>
            <a:ext cx="98274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CA" sz="2400">
                <a:solidFill>
                  <a:schemeClr val="lt1"/>
                </a:solidFill>
                <a:latin typeface="Montserrat"/>
                <a:ea typeface="Montserrat"/>
                <a:cs typeface="Montserrat"/>
                <a:sym typeface="Montserrat"/>
              </a:rPr>
              <a:t>Bringing All Together</a:t>
            </a:r>
            <a:endParaRPr sz="1400" b="0" i="0" u="none" strike="noStrike" cap="none">
              <a:solidFill>
                <a:srgbClr val="000000"/>
              </a:solidFill>
              <a:latin typeface="Arial"/>
              <a:ea typeface="Arial"/>
              <a:cs typeface="Arial"/>
              <a:sym typeface="Arial"/>
            </a:endParaRPr>
          </a:p>
        </p:txBody>
      </p:sp>
      <p:sp>
        <p:nvSpPr>
          <p:cNvPr id="275" name="Google Shape;275;g3544fac4121_1_195"/>
          <p:cNvSpPr txBox="1"/>
          <p:nvPr/>
        </p:nvSpPr>
        <p:spPr>
          <a:xfrm rot="5400000">
            <a:off x="9505625" y="3291320"/>
            <a:ext cx="51060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chemeClr val="accent3"/>
                </a:solidFill>
                <a:latin typeface="Calibri"/>
                <a:ea typeface="Calibri"/>
                <a:cs typeface="Calibri"/>
                <a:sym typeface="Calibri"/>
              </a:rPr>
              <a:t>© All rights reserved for Dr. Ryan Ahmed @Stemplicity Inc. </a:t>
            </a:r>
            <a:endParaRPr sz="1400" b="0" i="0" u="none" strike="noStrike" cap="none">
              <a:solidFill>
                <a:srgbClr val="000000"/>
              </a:solidFill>
              <a:latin typeface="Arial"/>
              <a:ea typeface="Arial"/>
              <a:cs typeface="Arial"/>
              <a:sym typeface="Arial"/>
            </a:endParaRPr>
          </a:p>
        </p:txBody>
      </p:sp>
      <p:sp>
        <p:nvSpPr>
          <p:cNvPr id="276" name="Google Shape;276;g3544fac4121_1_195"/>
          <p:cNvSpPr txBox="1"/>
          <p:nvPr/>
        </p:nvSpPr>
        <p:spPr>
          <a:xfrm>
            <a:off x="293299" y="892000"/>
            <a:ext cx="11595975" cy="5311800"/>
          </a:xfrm>
          <a:prstGeom prst="rect">
            <a:avLst/>
          </a:prstGeom>
          <a:noFill/>
          <a:ln>
            <a:noFill/>
          </a:ln>
        </p:spPr>
        <p:txBody>
          <a:bodyPr spcFirstLastPara="1" wrap="square" lIns="91425" tIns="45700" rIns="91425" bIns="45700" anchor="t" anchorCtr="0">
            <a:normAutofit/>
          </a:bodyPr>
          <a:lstStyle/>
          <a:p>
            <a:pPr marL="400050" lvl="0" indent="-285750" algn="l" rtl="0">
              <a:lnSpc>
                <a:spcPct val="150000"/>
              </a:lnSpc>
              <a:spcBef>
                <a:spcPts val="1000"/>
              </a:spcBef>
              <a:spcAft>
                <a:spcPts val="0"/>
              </a:spcAft>
              <a:buClr>
                <a:srgbClr val="1BBFD1"/>
              </a:buClr>
              <a:buSzPts val="1800"/>
              <a:buFont typeface="Arial" panose="020B0604020202020204" pitchFamily="34" charset="0"/>
              <a:buChar char="•"/>
            </a:pPr>
            <a:r>
              <a:rPr lang="en-CA" sz="1800" dirty="0">
                <a:solidFill>
                  <a:schemeClr val="dk1"/>
                </a:solidFill>
                <a:latin typeface="Montserrat"/>
                <a:ea typeface="Montserrat"/>
                <a:cs typeface="Montserrat"/>
                <a:sym typeface="Montserrat"/>
              </a:rPr>
              <a:t>In </a:t>
            </a:r>
            <a:r>
              <a:rPr lang="en-CA" sz="1800" dirty="0">
                <a:solidFill>
                  <a:schemeClr val="dk1"/>
                </a:solidFill>
                <a:latin typeface="Montserrat"/>
                <a:sym typeface="Montserrat"/>
              </a:rPr>
              <a:t>this project we will build a workflow:</a:t>
            </a:r>
            <a:endParaRPr sz="1800" dirty="0">
              <a:solidFill>
                <a:schemeClr val="dk1"/>
              </a:solidFill>
              <a:latin typeface="Montserrat"/>
              <a:sym typeface="Montserrat"/>
            </a:endParaRPr>
          </a:p>
          <a:p>
            <a:pPr marL="857250" indent="-285750">
              <a:lnSpc>
                <a:spcPct val="150000"/>
              </a:lnSpc>
              <a:buClr>
                <a:schemeClr val="dk1"/>
              </a:buClr>
              <a:buSzPts val="1800"/>
              <a:buFont typeface="Arial" panose="020B0604020202020204" pitchFamily="34" charset="0"/>
              <a:buChar char="•"/>
            </a:pPr>
            <a:r>
              <a:rPr lang="en-CA" sz="1800" dirty="0">
                <a:solidFill>
                  <a:schemeClr val="dk1"/>
                </a:solidFill>
                <a:latin typeface="Montserrat"/>
                <a:sym typeface="Montserrat"/>
              </a:rPr>
              <a:t>That triggers based on Gmail</a:t>
            </a:r>
            <a:endParaRPr sz="1800" dirty="0">
              <a:solidFill>
                <a:schemeClr val="dk1"/>
              </a:solidFill>
              <a:latin typeface="Montserrat"/>
              <a:sym typeface="Montserrat"/>
            </a:endParaRPr>
          </a:p>
          <a:p>
            <a:pPr marL="857250" indent="-285750">
              <a:lnSpc>
                <a:spcPct val="150000"/>
              </a:lnSpc>
              <a:buClr>
                <a:schemeClr val="dk1"/>
              </a:buClr>
              <a:buSzPts val="1800"/>
              <a:buFont typeface="Arial" panose="020B0604020202020204" pitchFamily="34" charset="0"/>
              <a:buChar char="•"/>
            </a:pPr>
            <a:r>
              <a:rPr lang="en-CA" sz="1800" dirty="0">
                <a:solidFill>
                  <a:schemeClr val="dk1"/>
                </a:solidFill>
                <a:latin typeface="Montserrat"/>
                <a:sym typeface="Montserrat"/>
              </a:rPr>
              <a:t>Based on the email, our agent will classify if the email is promotional, important or meeting </a:t>
            </a:r>
          </a:p>
          <a:p>
            <a:pPr marL="857250" indent="-285750">
              <a:lnSpc>
                <a:spcPct val="150000"/>
              </a:lnSpc>
              <a:buClr>
                <a:schemeClr val="dk1"/>
              </a:buClr>
              <a:buSzPts val="1800"/>
              <a:buFont typeface="Arial" panose="020B0604020202020204" pitchFamily="34" charset="0"/>
              <a:buChar char="•"/>
            </a:pPr>
            <a:r>
              <a:rPr lang="en-CA" sz="1800" dirty="0">
                <a:solidFill>
                  <a:schemeClr val="dk1"/>
                </a:solidFill>
                <a:latin typeface="Montserrat"/>
                <a:sym typeface="Montserrat"/>
              </a:rPr>
              <a:t>If the email is promotional, it will check our google sheet where we have our preferences to tag the email as relevant or not. </a:t>
            </a:r>
            <a:endParaRPr sz="1800" dirty="0">
              <a:solidFill>
                <a:schemeClr val="dk1"/>
              </a:solidFill>
              <a:latin typeface="Montserrat"/>
              <a:sym typeface="Montserrat"/>
            </a:endParaRPr>
          </a:p>
          <a:p>
            <a:pPr marL="857250" indent="-285750">
              <a:lnSpc>
                <a:spcPct val="150000"/>
              </a:lnSpc>
              <a:buClr>
                <a:schemeClr val="dk1"/>
              </a:buClr>
              <a:buSzPts val="1800"/>
              <a:buFont typeface="Arial" panose="020B0604020202020204" pitchFamily="34" charset="0"/>
              <a:buChar char="•"/>
            </a:pPr>
            <a:r>
              <a:rPr lang="en-CA" sz="1800" dirty="0">
                <a:solidFill>
                  <a:schemeClr val="dk1"/>
                </a:solidFill>
                <a:latin typeface="Montserrat"/>
                <a:sym typeface="Montserrat"/>
              </a:rPr>
              <a:t>After this, based on the email classification if it is promotional or important, it will add those email and relevant tags to google sheets.</a:t>
            </a:r>
            <a:endParaRPr sz="1800" dirty="0">
              <a:solidFill>
                <a:schemeClr val="dk1"/>
              </a:solidFill>
              <a:latin typeface="Montserrat"/>
              <a:sym typeface="Montserrat"/>
            </a:endParaRPr>
          </a:p>
          <a:p>
            <a:pPr marL="857250" indent="-285750">
              <a:lnSpc>
                <a:spcPct val="150000"/>
              </a:lnSpc>
              <a:buClr>
                <a:schemeClr val="dk1"/>
              </a:buClr>
              <a:buSzPts val="1800"/>
              <a:buFont typeface="Arial" panose="020B0604020202020204" pitchFamily="34" charset="0"/>
              <a:buChar char="•"/>
            </a:pPr>
            <a:r>
              <a:rPr lang="en-CA" sz="1800" dirty="0">
                <a:solidFill>
                  <a:schemeClr val="dk1"/>
                </a:solidFill>
                <a:latin typeface="Montserrat"/>
                <a:sym typeface="Montserrat"/>
              </a:rPr>
              <a:t>If the email is related to meeting, it will route to another email agent which will check our calendar to see our availability and create event if needed.</a:t>
            </a:r>
            <a:endParaRPr sz="1800" dirty="0">
              <a:solidFill>
                <a:schemeClr val="dk1"/>
              </a:solidFill>
              <a:latin typeface="Montserrat"/>
              <a:sym typeface="Montserrat"/>
            </a:endParaRPr>
          </a:p>
          <a:p>
            <a:pPr marL="857250" indent="-285750">
              <a:lnSpc>
                <a:spcPct val="150000"/>
              </a:lnSpc>
              <a:buClr>
                <a:schemeClr val="dk1"/>
              </a:buClr>
              <a:buSzPts val="1800"/>
              <a:buFont typeface="Arial" panose="020B0604020202020204" pitchFamily="34" charset="0"/>
              <a:buChar char="•"/>
            </a:pPr>
            <a:r>
              <a:rPr lang="en-CA" sz="1800" dirty="0">
                <a:solidFill>
                  <a:schemeClr val="dk1"/>
                </a:solidFill>
                <a:latin typeface="Montserrat"/>
                <a:sym typeface="Montserrat"/>
              </a:rPr>
              <a:t>Also, this agent will be capable of sending mail back, either confirming the meeting time or asking user if they are available for different time</a:t>
            </a:r>
            <a:endParaRPr sz="1800" dirty="0">
              <a:solidFill>
                <a:schemeClr val="dk1"/>
              </a:solidFill>
              <a:latin typeface="Montserrat"/>
              <a:sym typeface="Montserrat"/>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80">
          <a:extLst>
            <a:ext uri="{FF2B5EF4-FFF2-40B4-BE49-F238E27FC236}">
              <a16:creationId xmlns:a16="http://schemas.microsoft.com/office/drawing/2014/main" id="{0F76E58D-A4DD-FC65-332A-DF18EFFCD90C}"/>
            </a:ext>
          </a:extLst>
        </p:cNvPr>
        <p:cNvGrpSpPr/>
        <p:nvPr/>
      </p:nvGrpSpPr>
      <p:grpSpPr>
        <a:xfrm>
          <a:off x="0" y="0"/>
          <a:ext cx="0" cy="0"/>
          <a:chOff x="0" y="0"/>
          <a:chExt cx="0" cy="0"/>
        </a:xfrm>
      </p:grpSpPr>
      <p:pic>
        <p:nvPicPr>
          <p:cNvPr id="281" name="Google Shape;281;g3544fac4121_1_205">
            <a:extLst>
              <a:ext uri="{FF2B5EF4-FFF2-40B4-BE49-F238E27FC236}">
                <a16:creationId xmlns:a16="http://schemas.microsoft.com/office/drawing/2014/main" id="{3EA15938-E662-013A-9A7D-9ECA4D551199}"/>
              </a:ext>
            </a:extLst>
          </p:cNvPr>
          <p:cNvPicPr preferRelativeResize="0"/>
          <p:nvPr/>
        </p:nvPicPr>
        <p:blipFill rotWithShape="1">
          <a:blip r:embed="rId3">
            <a:alphaModFix/>
          </a:blip>
          <a:srcRect/>
          <a:stretch/>
        </p:blipFill>
        <p:spPr>
          <a:xfrm>
            <a:off x="-16386" y="0"/>
            <a:ext cx="12224773" cy="6857999"/>
          </a:xfrm>
          <a:prstGeom prst="rect">
            <a:avLst/>
          </a:prstGeom>
          <a:noFill/>
          <a:ln>
            <a:noFill/>
          </a:ln>
        </p:spPr>
      </p:pic>
      <p:pic>
        <p:nvPicPr>
          <p:cNvPr id="282" name="Google Shape;282;g3544fac4121_1_205">
            <a:extLst>
              <a:ext uri="{FF2B5EF4-FFF2-40B4-BE49-F238E27FC236}">
                <a16:creationId xmlns:a16="http://schemas.microsoft.com/office/drawing/2014/main" id="{E8C1FAE4-9846-3E0C-2822-9319329422C5}"/>
              </a:ext>
            </a:extLst>
          </p:cNvPr>
          <p:cNvPicPr preferRelativeResize="0"/>
          <p:nvPr/>
        </p:nvPicPr>
        <p:blipFill rotWithShape="1">
          <a:blip r:embed="rId4">
            <a:alphaModFix/>
          </a:blip>
          <a:srcRect l="2731" t="18969" r="5592" b="23667"/>
          <a:stretch/>
        </p:blipFill>
        <p:spPr>
          <a:xfrm>
            <a:off x="9428854" y="90489"/>
            <a:ext cx="2763145" cy="477788"/>
          </a:xfrm>
          <a:prstGeom prst="rect">
            <a:avLst/>
          </a:prstGeom>
          <a:noFill/>
          <a:ln>
            <a:noFill/>
          </a:ln>
        </p:spPr>
      </p:pic>
      <p:sp>
        <p:nvSpPr>
          <p:cNvPr id="283" name="Google Shape;283;g3544fac4121_1_205">
            <a:extLst>
              <a:ext uri="{FF2B5EF4-FFF2-40B4-BE49-F238E27FC236}">
                <a16:creationId xmlns:a16="http://schemas.microsoft.com/office/drawing/2014/main" id="{73FDC66C-F47A-9D46-B726-FD82173B5B56}"/>
              </a:ext>
            </a:extLst>
          </p:cNvPr>
          <p:cNvSpPr/>
          <p:nvPr/>
        </p:nvSpPr>
        <p:spPr>
          <a:xfrm>
            <a:off x="154722" y="90489"/>
            <a:ext cx="9827400" cy="461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400"/>
              <a:buFont typeface="Arial"/>
              <a:buNone/>
            </a:pPr>
            <a:r>
              <a:rPr lang="en-CA" sz="2400">
                <a:solidFill>
                  <a:schemeClr val="lt1"/>
                </a:solidFill>
                <a:latin typeface="Montserrat"/>
                <a:ea typeface="Montserrat"/>
                <a:cs typeface="Montserrat"/>
                <a:sym typeface="Montserrat"/>
              </a:rPr>
              <a:t>Bringing All Together</a:t>
            </a:r>
            <a:endParaRPr>
              <a:solidFill>
                <a:schemeClr val="dk1"/>
              </a:solidFill>
            </a:endParaRPr>
          </a:p>
          <a:p>
            <a:pPr marL="0" marR="0" lvl="0" indent="0" algn="l" rtl="0">
              <a:lnSpc>
                <a:spcPct val="100000"/>
              </a:lnSpc>
              <a:spcBef>
                <a:spcPts val="0"/>
              </a:spcBef>
              <a:spcAft>
                <a:spcPts val="0"/>
              </a:spcAft>
              <a:buClr>
                <a:srgbClr val="000000"/>
              </a:buClr>
              <a:buSzPts val="2400"/>
              <a:buFont typeface="Arial"/>
              <a:buNone/>
            </a:pPr>
            <a:endParaRPr sz="2400">
              <a:solidFill>
                <a:schemeClr val="lt1"/>
              </a:solidFill>
              <a:latin typeface="Montserrat"/>
              <a:ea typeface="Montserrat"/>
              <a:cs typeface="Montserrat"/>
              <a:sym typeface="Montserrat"/>
            </a:endParaRPr>
          </a:p>
        </p:txBody>
      </p:sp>
      <p:sp>
        <p:nvSpPr>
          <p:cNvPr id="284" name="Google Shape;284;g3544fac4121_1_205">
            <a:extLst>
              <a:ext uri="{FF2B5EF4-FFF2-40B4-BE49-F238E27FC236}">
                <a16:creationId xmlns:a16="http://schemas.microsoft.com/office/drawing/2014/main" id="{16015E1D-F3F6-DBA8-5E4A-38EA22319BFC}"/>
              </a:ext>
            </a:extLst>
          </p:cNvPr>
          <p:cNvSpPr txBox="1"/>
          <p:nvPr/>
        </p:nvSpPr>
        <p:spPr>
          <a:xfrm rot="5400000">
            <a:off x="9505625" y="3291320"/>
            <a:ext cx="51060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chemeClr val="accent3"/>
                </a:solidFill>
                <a:latin typeface="Calibri"/>
                <a:ea typeface="Calibri"/>
                <a:cs typeface="Calibri"/>
                <a:sym typeface="Calibri"/>
              </a:rPr>
              <a:t>© All rights reserved for Dr. Ryan Ahmed @Stemplicity Inc. </a:t>
            </a:r>
            <a:endParaRPr sz="1400" b="0" i="0" u="none" strike="noStrike" cap="none">
              <a:solidFill>
                <a:srgbClr val="000000"/>
              </a:solidFill>
              <a:latin typeface="Arial"/>
              <a:ea typeface="Arial"/>
              <a:cs typeface="Arial"/>
              <a:sym typeface="Arial"/>
            </a:endParaRPr>
          </a:p>
        </p:txBody>
      </p:sp>
      <p:pic>
        <p:nvPicPr>
          <p:cNvPr id="285" name="Google Shape;285;g3544fac4121_1_205" title="Screenshot 2025-05-09 at 6.59.06 PM.png">
            <a:extLst>
              <a:ext uri="{FF2B5EF4-FFF2-40B4-BE49-F238E27FC236}">
                <a16:creationId xmlns:a16="http://schemas.microsoft.com/office/drawing/2014/main" id="{5ED479D1-DC52-19F0-4B50-B3750A7F5251}"/>
              </a:ext>
            </a:extLst>
          </p:cNvPr>
          <p:cNvPicPr preferRelativeResize="0"/>
          <p:nvPr/>
        </p:nvPicPr>
        <p:blipFill>
          <a:blip r:embed="rId5">
            <a:alphaModFix/>
          </a:blip>
          <a:stretch>
            <a:fillRect/>
          </a:stretch>
        </p:blipFill>
        <p:spPr>
          <a:xfrm>
            <a:off x="1819321" y="1029456"/>
            <a:ext cx="8162801" cy="5351276"/>
          </a:xfrm>
          <a:prstGeom prst="rect">
            <a:avLst/>
          </a:prstGeom>
          <a:noFill/>
          <a:ln>
            <a:noFill/>
          </a:ln>
        </p:spPr>
      </p:pic>
    </p:spTree>
    <p:extLst>
      <p:ext uri="{BB962C8B-B14F-4D97-AF65-F5344CB8AC3E}">
        <p14:creationId xmlns:p14="http://schemas.microsoft.com/office/powerpoint/2010/main" val="41006374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g3544fac4121_1_205"/>
          <p:cNvPicPr preferRelativeResize="0"/>
          <p:nvPr/>
        </p:nvPicPr>
        <p:blipFill rotWithShape="1">
          <a:blip r:embed="rId3">
            <a:alphaModFix/>
          </a:blip>
          <a:srcRect/>
          <a:stretch/>
        </p:blipFill>
        <p:spPr>
          <a:xfrm>
            <a:off x="-16386" y="0"/>
            <a:ext cx="12224773" cy="6857999"/>
          </a:xfrm>
          <a:prstGeom prst="rect">
            <a:avLst/>
          </a:prstGeom>
          <a:noFill/>
          <a:ln>
            <a:noFill/>
          </a:ln>
        </p:spPr>
      </p:pic>
      <p:pic>
        <p:nvPicPr>
          <p:cNvPr id="282" name="Google Shape;282;g3544fac4121_1_205"/>
          <p:cNvPicPr preferRelativeResize="0"/>
          <p:nvPr/>
        </p:nvPicPr>
        <p:blipFill rotWithShape="1">
          <a:blip r:embed="rId4">
            <a:alphaModFix/>
          </a:blip>
          <a:srcRect l="2731" t="18969" r="5592" b="23667"/>
          <a:stretch/>
        </p:blipFill>
        <p:spPr>
          <a:xfrm>
            <a:off x="9428854" y="90489"/>
            <a:ext cx="2763145" cy="477788"/>
          </a:xfrm>
          <a:prstGeom prst="rect">
            <a:avLst/>
          </a:prstGeom>
          <a:noFill/>
          <a:ln>
            <a:noFill/>
          </a:ln>
        </p:spPr>
      </p:pic>
      <p:sp>
        <p:nvSpPr>
          <p:cNvPr id="283" name="Google Shape;283;g3544fac4121_1_205"/>
          <p:cNvSpPr/>
          <p:nvPr/>
        </p:nvSpPr>
        <p:spPr>
          <a:xfrm>
            <a:off x="154722" y="90489"/>
            <a:ext cx="9827400" cy="461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400"/>
              <a:buFont typeface="Arial"/>
              <a:buNone/>
            </a:pPr>
            <a:r>
              <a:rPr lang="en-CA" sz="2400" dirty="0">
                <a:solidFill>
                  <a:schemeClr val="lt1"/>
                </a:solidFill>
                <a:latin typeface="Montserrat"/>
                <a:ea typeface="Montserrat"/>
                <a:cs typeface="Montserrat"/>
                <a:sym typeface="Montserrat"/>
              </a:rPr>
              <a:t>AI Agent Prompt</a:t>
            </a:r>
            <a:endParaRPr dirty="0">
              <a:solidFill>
                <a:schemeClr val="dk1"/>
              </a:solidFill>
            </a:endParaRPr>
          </a:p>
          <a:p>
            <a:pPr marL="0" marR="0" lvl="0" indent="0" algn="l" rtl="0">
              <a:lnSpc>
                <a:spcPct val="100000"/>
              </a:lnSpc>
              <a:spcBef>
                <a:spcPts val="0"/>
              </a:spcBef>
              <a:spcAft>
                <a:spcPts val="0"/>
              </a:spcAft>
              <a:buClr>
                <a:srgbClr val="000000"/>
              </a:buClr>
              <a:buSzPts val="2400"/>
              <a:buFont typeface="Arial"/>
              <a:buNone/>
            </a:pPr>
            <a:endParaRPr sz="2400" dirty="0">
              <a:solidFill>
                <a:schemeClr val="lt1"/>
              </a:solidFill>
              <a:latin typeface="Montserrat"/>
              <a:ea typeface="Montserrat"/>
              <a:cs typeface="Montserrat"/>
              <a:sym typeface="Montserrat"/>
            </a:endParaRPr>
          </a:p>
        </p:txBody>
      </p:sp>
      <p:sp>
        <p:nvSpPr>
          <p:cNvPr id="284" name="Google Shape;284;g3544fac4121_1_205"/>
          <p:cNvSpPr txBox="1"/>
          <p:nvPr/>
        </p:nvSpPr>
        <p:spPr>
          <a:xfrm rot="5400000">
            <a:off x="9505625" y="3291320"/>
            <a:ext cx="51060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chemeClr val="accent3"/>
                </a:solidFill>
                <a:latin typeface="Calibri"/>
                <a:ea typeface="Calibri"/>
                <a:cs typeface="Calibri"/>
                <a:sym typeface="Calibri"/>
              </a:rPr>
              <a:t>© All rights reserved for Dr. Ryan Ahmed @Stemplicity Inc. </a:t>
            </a:r>
            <a:endParaRPr sz="1400" b="0" i="0" u="none" strike="noStrike" cap="none">
              <a:solidFill>
                <a:srgbClr val="000000"/>
              </a:solidFill>
              <a:latin typeface="Arial"/>
              <a:ea typeface="Arial"/>
              <a:cs typeface="Arial"/>
              <a:sym typeface="Arial"/>
            </a:endParaRPr>
          </a:p>
        </p:txBody>
      </p:sp>
      <p:sp>
        <p:nvSpPr>
          <p:cNvPr id="5" name="TextBox 4">
            <a:extLst>
              <a:ext uri="{FF2B5EF4-FFF2-40B4-BE49-F238E27FC236}">
                <a16:creationId xmlns:a16="http://schemas.microsoft.com/office/drawing/2014/main" id="{278B7146-38BC-C413-9D1B-E37BBC31FB76}"/>
              </a:ext>
            </a:extLst>
          </p:cNvPr>
          <p:cNvSpPr txBox="1"/>
          <p:nvPr/>
        </p:nvSpPr>
        <p:spPr>
          <a:xfrm>
            <a:off x="1117599" y="1012953"/>
            <a:ext cx="9956801" cy="4832092"/>
          </a:xfrm>
          <a:prstGeom prst="rect">
            <a:avLst/>
          </a:prstGeom>
          <a:noFill/>
        </p:spPr>
        <p:txBody>
          <a:bodyPr wrap="square">
            <a:spAutoFit/>
          </a:bodyPr>
          <a:lstStyle/>
          <a:p>
            <a:r>
              <a:rPr lang="en-US" dirty="0"/>
              <a:t>Analyze the following email details:</a:t>
            </a:r>
          </a:p>
          <a:p>
            <a:endParaRPr lang="en-US" dirty="0"/>
          </a:p>
          <a:p>
            <a:r>
              <a:rPr lang="en-US" dirty="0"/>
              <a:t>Input: </a:t>
            </a:r>
          </a:p>
          <a:p>
            <a:r>
              <a:rPr lang="en-US" dirty="0"/>
              <a:t>{{$</a:t>
            </a:r>
            <a:r>
              <a:rPr lang="en-US" dirty="0" err="1"/>
              <a:t>json.From</a:t>
            </a:r>
            <a:r>
              <a:rPr lang="en-US" dirty="0"/>
              <a:t>}} </a:t>
            </a:r>
          </a:p>
          <a:p>
            <a:r>
              <a:rPr lang="en-US" dirty="0"/>
              <a:t>{{ $</a:t>
            </a:r>
            <a:r>
              <a:rPr lang="en-US" dirty="0" err="1"/>
              <a:t>json.Subject</a:t>
            </a:r>
            <a:r>
              <a:rPr lang="en-US" dirty="0"/>
              <a:t> }}</a:t>
            </a:r>
          </a:p>
          <a:p>
            <a:r>
              <a:rPr lang="en-US" dirty="0"/>
              <a:t>{{ $</a:t>
            </a:r>
            <a:r>
              <a:rPr lang="en-US" dirty="0" err="1"/>
              <a:t>json.snippet</a:t>
            </a:r>
            <a:r>
              <a:rPr lang="en-US" dirty="0"/>
              <a:t> }}</a:t>
            </a:r>
          </a:p>
          <a:p>
            <a:endParaRPr lang="en-US" dirty="0"/>
          </a:p>
          <a:p>
            <a:r>
              <a:rPr lang="en-US" dirty="0"/>
              <a:t>Your tasks:</a:t>
            </a:r>
          </a:p>
          <a:p>
            <a:r>
              <a:rPr lang="en-US" dirty="0"/>
              <a:t>1. Categorize this email into ONE of the following categories: "Promotion", "Important" and "Meeting Request".</a:t>
            </a:r>
          </a:p>
          <a:p>
            <a:endParaRPr lang="en-US" dirty="0"/>
          </a:p>
          <a:p>
            <a:r>
              <a:rPr lang="en-US" dirty="0"/>
              <a:t>2. If the category is "Promotion", determine if it's relevant to these interests based on the interest </a:t>
            </a:r>
            <a:r>
              <a:rPr lang="en-US" dirty="0" err="1"/>
              <a:t>i</a:t>
            </a:r>
            <a:r>
              <a:rPr lang="en-US" dirty="0"/>
              <a:t> mention in the google sheet that is available as tool. Set '</a:t>
            </a:r>
            <a:r>
              <a:rPr lang="en-US" dirty="0" err="1"/>
              <a:t>isRelevantPromotion</a:t>
            </a:r>
            <a:r>
              <a:rPr lang="en-US" dirty="0"/>
              <a:t>' to true or false. Also extract the '</a:t>
            </a:r>
            <a:r>
              <a:rPr lang="en-US" dirty="0" err="1"/>
              <a:t>offerDetails</a:t>
            </a:r>
            <a:r>
              <a:rPr lang="en-US" dirty="0"/>
              <a:t>' (brief summary of the deal/product) and the '</a:t>
            </a:r>
            <a:r>
              <a:rPr lang="en-US" dirty="0" err="1"/>
              <a:t>brandName</a:t>
            </a:r>
            <a:r>
              <a:rPr lang="en-US" dirty="0"/>
              <a:t>’.</a:t>
            </a:r>
          </a:p>
          <a:p>
            <a:endParaRPr lang="en-US" dirty="0"/>
          </a:p>
          <a:p>
            <a:r>
              <a:rPr lang="en-US" dirty="0"/>
              <a:t>3. If the category is "Meeting Request", extract the '</a:t>
            </a:r>
            <a:r>
              <a:rPr lang="en-US" dirty="0" err="1"/>
              <a:t>proposedTime</a:t>
            </a:r>
            <a:r>
              <a:rPr lang="en-US" dirty="0"/>
              <a:t>' (if any mentioned), the '</a:t>
            </a:r>
            <a:r>
              <a:rPr lang="en-US" dirty="0" err="1"/>
              <a:t>meetingTopic</a:t>
            </a:r>
            <a:r>
              <a:rPr lang="en-US" dirty="0"/>
              <a:t>', and list the '</a:t>
            </a:r>
            <a:r>
              <a:rPr lang="en-US" dirty="0" err="1"/>
              <a:t>senderEmail</a:t>
            </a:r>
            <a:r>
              <a:rPr lang="en-US" dirty="0"/>
              <a:t>', '</a:t>
            </a:r>
            <a:r>
              <a:rPr lang="en-US" dirty="0" err="1"/>
              <a:t>brandName</a:t>
            </a:r>
            <a:r>
              <a:rPr lang="en-US" dirty="0"/>
              <a:t>' and if any offer mentioned at it to "</a:t>
            </a:r>
            <a:r>
              <a:rPr lang="en-US" dirty="0" err="1"/>
              <a:t>offerDetails</a:t>
            </a:r>
            <a:r>
              <a:rPr lang="en-US" dirty="0"/>
              <a:t>“</a:t>
            </a:r>
          </a:p>
          <a:p>
            <a:endParaRPr lang="en-US" dirty="0"/>
          </a:p>
          <a:p>
            <a:r>
              <a:rPr lang="en-US" dirty="0"/>
              <a:t>4. If the category is "Important", briefly explain '</a:t>
            </a:r>
            <a:r>
              <a:rPr lang="en-US" dirty="0" err="1"/>
              <a:t>reasonWhyImportant</a:t>
            </a:r>
            <a:r>
              <a:rPr lang="en-US" dirty="0"/>
              <a:t>', get the "</a:t>
            </a:r>
            <a:r>
              <a:rPr lang="en-US" dirty="0" err="1"/>
              <a:t>senderEmail</a:t>
            </a:r>
            <a:r>
              <a:rPr lang="en-US" dirty="0"/>
              <a:t>" and "</a:t>
            </a:r>
            <a:r>
              <a:rPr lang="en-US" dirty="0" err="1"/>
              <a:t>brandName</a:t>
            </a:r>
            <a:r>
              <a:rPr lang="en-US" dirty="0"/>
              <a:t>“</a:t>
            </a:r>
          </a:p>
          <a:p>
            <a:endParaRPr lang="en-US" dirty="0"/>
          </a:p>
          <a:p>
            <a:r>
              <a:rPr lang="en-US" dirty="0"/>
              <a:t>5. Provide the output ONLY in valid JSON format like this example:</a:t>
            </a:r>
          </a:p>
          <a:p>
            <a:r>
              <a:rPr lang="en-US" dirty="0"/>
              <a:t>{  "category": "Promotion",  "</a:t>
            </a:r>
            <a:r>
              <a:rPr lang="en-US" dirty="0" err="1"/>
              <a:t>isRelevantPromotion</a:t>
            </a:r>
            <a:r>
              <a:rPr lang="en-US" dirty="0"/>
              <a:t>": true,  "</a:t>
            </a:r>
            <a:r>
              <a:rPr lang="en-US" dirty="0" err="1"/>
              <a:t>offerDetails</a:t>
            </a:r>
            <a:r>
              <a:rPr lang="en-US" dirty="0"/>
              <a:t>": "30% off annual subscription",  "</a:t>
            </a:r>
            <a:r>
              <a:rPr lang="en-US" dirty="0" err="1"/>
              <a:t>brandName</a:t>
            </a:r>
            <a:r>
              <a:rPr lang="en-US" dirty="0"/>
              <a:t>": "XYZ Software",  "</a:t>
            </a:r>
            <a:r>
              <a:rPr lang="en-US" dirty="0" err="1"/>
              <a:t>proposedTime</a:t>
            </a:r>
            <a:r>
              <a:rPr lang="en-US" dirty="0"/>
              <a:t>": null,  "</a:t>
            </a:r>
            <a:r>
              <a:rPr lang="en-US" dirty="0" err="1"/>
              <a:t>meetingTopic</a:t>
            </a:r>
            <a:r>
              <a:rPr lang="en-US" dirty="0"/>
              <a:t>": null,  "</a:t>
            </a:r>
            <a:r>
              <a:rPr lang="en-US" dirty="0" err="1"/>
              <a:t>senderEmail</a:t>
            </a:r>
            <a:r>
              <a:rPr lang="en-US" dirty="0"/>
              <a:t>": null,  "</a:t>
            </a:r>
            <a:r>
              <a:rPr lang="en-US" dirty="0" err="1"/>
              <a:t>reasonWhyImportant</a:t>
            </a:r>
            <a:r>
              <a:rPr lang="en-US" dirty="0"/>
              <a:t>": null}</a:t>
            </a:r>
            <a:endParaRPr lang="en-CA"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80">
          <a:extLst>
            <a:ext uri="{FF2B5EF4-FFF2-40B4-BE49-F238E27FC236}">
              <a16:creationId xmlns:a16="http://schemas.microsoft.com/office/drawing/2014/main" id="{B193DE62-F0DF-5B7D-2806-068529AB8BBD}"/>
            </a:ext>
          </a:extLst>
        </p:cNvPr>
        <p:cNvGrpSpPr/>
        <p:nvPr/>
      </p:nvGrpSpPr>
      <p:grpSpPr>
        <a:xfrm>
          <a:off x="0" y="0"/>
          <a:ext cx="0" cy="0"/>
          <a:chOff x="0" y="0"/>
          <a:chExt cx="0" cy="0"/>
        </a:xfrm>
      </p:grpSpPr>
      <p:pic>
        <p:nvPicPr>
          <p:cNvPr id="281" name="Google Shape;281;g3544fac4121_1_205">
            <a:extLst>
              <a:ext uri="{FF2B5EF4-FFF2-40B4-BE49-F238E27FC236}">
                <a16:creationId xmlns:a16="http://schemas.microsoft.com/office/drawing/2014/main" id="{2A0C8E6E-B6F9-0D9A-83B3-0FB6852A3B4F}"/>
              </a:ext>
            </a:extLst>
          </p:cNvPr>
          <p:cNvPicPr preferRelativeResize="0"/>
          <p:nvPr/>
        </p:nvPicPr>
        <p:blipFill rotWithShape="1">
          <a:blip r:embed="rId3">
            <a:alphaModFix/>
          </a:blip>
          <a:srcRect/>
          <a:stretch/>
        </p:blipFill>
        <p:spPr>
          <a:xfrm>
            <a:off x="-16386" y="0"/>
            <a:ext cx="12224773" cy="6857999"/>
          </a:xfrm>
          <a:prstGeom prst="rect">
            <a:avLst/>
          </a:prstGeom>
          <a:noFill/>
          <a:ln>
            <a:noFill/>
          </a:ln>
        </p:spPr>
      </p:pic>
      <p:pic>
        <p:nvPicPr>
          <p:cNvPr id="282" name="Google Shape;282;g3544fac4121_1_205">
            <a:extLst>
              <a:ext uri="{FF2B5EF4-FFF2-40B4-BE49-F238E27FC236}">
                <a16:creationId xmlns:a16="http://schemas.microsoft.com/office/drawing/2014/main" id="{4D270E4C-8990-82D4-846F-5E7DC9CD8F06}"/>
              </a:ext>
            </a:extLst>
          </p:cNvPr>
          <p:cNvPicPr preferRelativeResize="0"/>
          <p:nvPr/>
        </p:nvPicPr>
        <p:blipFill rotWithShape="1">
          <a:blip r:embed="rId4">
            <a:alphaModFix/>
          </a:blip>
          <a:srcRect l="2731" t="18969" r="5592" b="23667"/>
          <a:stretch/>
        </p:blipFill>
        <p:spPr>
          <a:xfrm>
            <a:off x="9428854" y="90489"/>
            <a:ext cx="2763145" cy="477788"/>
          </a:xfrm>
          <a:prstGeom prst="rect">
            <a:avLst/>
          </a:prstGeom>
          <a:noFill/>
          <a:ln>
            <a:noFill/>
          </a:ln>
        </p:spPr>
      </p:pic>
      <p:sp>
        <p:nvSpPr>
          <p:cNvPr id="283" name="Google Shape;283;g3544fac4121_1_205">
            <a:extLst>
              <a:ext uri="{FF2B5EF4-FFF2-40B4-BE49-F238E27FC236}">
                <a16:creationId xmlns:a16="http://schemas.microsoft.com/office/drawing/2014/main" id="{47091CD4-BBC7-D511-0F22-D18B039C983B}"/>
              </a:ext>
            </a:extLst>
          </p:cNvPr>
          <p:cNvSpPr/>
          <p:nvPr/>
        </p:nvSpPr>
        <p:spPr>
          <a:xfrm>
            <a:off x="154722" y="90489"/>
            <a:ext cx="9827400" cy="461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400"/>
              <a:buFont typeface="Arial"/>
              <a:buNone/>
            </a:pPr>
            <a:r>
              <a:rPr lang="en-CA" sz="2400" dirty="0">
                <a:solidFill>
                  <a:schemeClr val="lt1"/>
                </a:solidFill>
                <a:latin typeface="Montserrat"/>
                <a:ea typeface="Montserrat"/>
                <a:cs typeface="Montserrat"/>
                <a:sym typeface="Montserrat"/>
              </a:rPr>
              <a:t>Structured Output Parser</a:t>
            </a:r>
            <a:endParaRPr dirty="0">
              <a:solidFill>
                <a:schemeClr val="dk1"/>
              </a:solidFill>
            </a:endParaRPr>
          </a:p>
          <a:p>
            <a:pPr marL="0" marR="0" lvl="0" indent="0" algn="l" rtl="0">
              <a:lnSpc>
                <a:spcPct val="100000"/>
              </a:lnSpc>
              <a:spcBef>
                <a:spcPts val="0"/>
              </a:spcBef>
              <a:spcAft>
                <a:spcPts val="0"/>
              </a:spcAft>
              <a:buClr>
                <a:srgbClr val="000000"/>
              </a:buClr>
              <a:buSzPts val="2400"/>
              <a:buFont typeface="Arial"/>
              <a:buNone/>
            </a:pPr>
            <a:endParaRPr sz="2400" dirty="0">
              <a:solidFill>
                <a:schemeClr val="lt1"/>
              </a:solidFill>
              <a:latin typeface="Montserrat"/>
              <a:ea typeface="Montserrat"/>
              <a:cs typeface="Montserrat"/>
              <a:sym typeface="Montserrat"/>
            </a:endParaRPr>
          </a:p>
        </p:txBody>
      </p:sp>
      <p:sp>
        <p:nvSpPr>
          <p:cNvPr id="284" name="Google Shape;284;g3544fac4121_1_205">
            <a:extLst>
              <a:ext uri="{FF2B5EF4-FFF2-40B4-BE49-F238E27FC236}">
                <a16:creationId xmlns:a16="http://schemas.microsoft.com/office/drawing/2014/main" id="{95A94743-D668-D71E-8179-CECA0A51F459}"/>
              </a:ext>
            </a:extLst>
          </p:cNvPr>
          <p:cNvSpPr txBox="1"/>
          <p:nvPr/>
        </p:nvSpPr>
        <p:spPr>
          <a:xfrm rot="5400000">
            <a:off x="9505625" y="3291320"/>
            <a:ext cx="51060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chemeClr val="accent3"/>
                </a:solidFill>
                <a:latin typeface="Calibri"/>
                <a:ea typeface="Calibri"/>
                <a:cs typeface="Calibri"/>
                <a:sym typeface="Calibri"/>
              </a:rPr>
              <a:t>© All rights reserved for Dr. Ryan Ahmed @Stemplicity Inc. </a:t>
            </a:r>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AE30FB7E-CFE9-892B-9E39-C9C0DDF6FD84}"/>
              </a:ext>
            </a:extLst>
          </p:cNvPr>
          <p:cNvPicPr>
            <a:picLocks noChangeAspect="1"/>
          </p:cNvPicPr>
          <p:nvPr/>
        </p:nvPicPr>
        <p:blipFill>
          <a:blip r:embed="rId5"/>
          <a:stretch>
            <a:fillRect/>
          </a:stretch>
        </p:blipFill>
        <p:spPr>
          <a:xfrm>
            <a:off x="2050524" y="2638837"/>
            <a:ext cx="7513223" cy="4026772"/>
          </a:xfrm>
          <a:prstGeom prst="rect">
            <a:avLst/>
          </a:prstGeom>
        </p:spPr>
      </p:pic>
      <p:sp>
        <p:nvSpPr>
          <p:cNvPr id="5" name="TextBox 4">
            <a:extLst>
              <a:ext uri="{FF2B5EF4-FFF2-40B4-BE49-F238E27FC236}">
                <a16:creationId xmlns:a16="http://schemas.microsoft.com/office/drawing/2014/main" id="{593CC147-F028-BF5B-C7C9-9DF4F0B3CDDF}"/>
              </a:ext>
            </a:extLst>
          </p:cNvPr>
          <p:cNvSpPr txBox="1"/>
          <p:nvPr/>
        </p:nvSpPr>
        <p:spPr>
          <a:xfrm>
            <a:off x="3057237" y="695616"/>
            <a:ext cx="7513222" cy="1815882"/>
          </a:xfrm>
          <a:prstGeom prst="rect">
            <a:avLst/>
          </a:prstGeom>
          <a:noFill/>
        </p:spPr>
        <p:txBody>
          <a:bodyPr wrap="square">
            <a:spAutoFit/>
          </a:bodyPr>
          <a:lstStyle/>
          <a:p>
            <a:r>
              <a:rPr lang="en-CA" dirty="0"/>
              <a:t>{  "category": "Promotion",  </a:t>
            </a:r>
          </a:p>
          <a:p>
            <a:r>
              <a:rPr lang="en-CA" dirty="0"/>
              <a:t>"</a:t>
            </a:r>
            <a:r>
              <a:rPr lang="en-CA" dirty="0" err="1"/>
              <a:t>isRelevantPromotion</a:t>
            </a:r>
            <a:r>
              <a:rPr lang="en-CA" dirty="0"/>
              <a:t>": true, </a:t>
            </a:r>
          </a:p>
          <a:p>
            <a:r>
              <a:rPr lang="en-CA" dirty="0"/>
              <a:t> "</a:t>
            </a:r>
            <a:r>
              <a:rPr lang="en-CA" dirty="0" err="1"/>
              <a:t>offerDetails</a:t>
            </a:r>
            <a:r>
              <a:rPr lang="en-CA" dirty="0"/>
              <a:t>": "30% off annual subscription", </a:t>
            </a:r>
          </a:p>
          <a:p>
            <a:r>
              <a:rPr lang="en-CA" dirty="0"/>
              <a:t> "</a:t>
            </a:r>
            <a:r>
              <a:rPr lang="en-CA" dirty="0" err="1"/>
              <a:t>brandName</a:t>
            </a:r>
            <a:r>
              <a:rPr lang="en-CA" dirty="0"/>
              <a:t>": "XYZ Software",  </a:t>
            </a:r>
          </a:p>
          <a:p>
            <a:r>
              <a:rPr lang="en-CA" dirty="0"/>
              <a:t>"</a:t>
            </a:r>
            <a:r>
              <a:rPr lang="en-CA" dirty="0" err="1"/>
              <a:t>proposedTime</a:t>
            </a:r>
            <a:r>
              <a:rPr lang="en-CA" dirty="0"/>
              <a:t>": "none", </a:t>
            </a:r>
          </a:p>
          <a:p>
            <a:r>
              <a:rPr lang="en-CA" dirty="0"/>
              <a:t> "</a:t>
            </a:r>
            <a:r>
              <a:rPr lang="en-CA" dirty="0" err="1"/>
              <a:t>meetingTopic</a:t>
            </a:r>
            <a:r>
              <a:rPr lang="en-CA" dirty="0"/>
              <a:t>": "none",  </a:t>
            </a:r>
          </a:p>
          <a:p>
            <a:r>
              <a:rPr lang="en-CA" dirty="0"/>
              <a:t>"</a:t>
            </a:r>
            <a:r>
              <a:rPr lang="en-CA" dirty="0" err="1"/>
              <a:t>senderEmail</a:t>
            </a:r>
            <a:r>
              <a:rPr lang="en-CA" dirty="0"/>
              <a:t>": "temp@gmail.com",  </a:t>
            </a:r>
          </a:p>
          <a:p>
            <a:r>
              <a:rPr lang="en-CA" dirty="0"/>
              <a:t>"</a:t>
            </a:r>
            <a:r>
              <a:rPr lang="en-CA" dirty="0" err="1"/>
              <a:t>reasonWhyImportant</a:t>
            </a:r>
            <a:r>
              <a:rPr lang="en-CA" dirty="0"/>
              <a:t>": "some reason"  }</a:t>
            </a:r>
          </a:p>
        </p:txBody>
      </p:sp>
    </p:spTree>
    <p:extLst>
      <p:ext uri="{BB962C8B-B14F-4D97-AF65-F5344CB8AC3E}">
        <p14:creationId xmlns:p14="http://schemas.microsoft.com/office/powerpoint/2010/main" val="3409913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80">
          <a:extLst>
            <a:ext uri="{FF2B5EF4-FFF2-40B4-BE49-F238E27FC236}">
              <a16:creationId xmlns:a16="http://schemas.microsoft.com/office/drawing/2014/main" id="{4B241723-7D9C-7950-908F-BD63CCBFB62A}"/>
            </a:ext>
          </a:extLst>
        </p:cNvPr>
        <p:cNvGrpSpPr/>
        <p:nvPr/>
      </p:nvGrpSpPr>
      <p:grpSpPr>
        <a:xfrm>
          <a:off x="0" y="0"/>
          <a:ext cx="0" cy="0"/>
          <a:chOff x="0" y="0"/>
          <a:chExt cx="0" cy="0"/>
        </a:xfrm>
      </p:grpSpPr>
      <p:pic>
        <p:nvPicPr>
          <p:cNvPr id="281" name="Google Shape;281;g3544fac4121_1_205">
            <a:extLst>
              <a:ext uri="{FF2B5EF4-FFF2-40B4-BE49-F238E27FC236}">
                <a16:creationId xmlns:a16="http://schemas.microsoft.com/office/drawing/2014/main" id="{78904681-3EE5-018D-F7AF-111868185DCD}"/>
              </a:ext>
            </a:extLst>
          </p:cNvPr>
          <p:cNvPicPr preferRelativeResize="0"/>
          <p:nvPr/>
        </p:nvPicPr>
        <p:blipFill rotWithShape="1">
          <a:blip r:embed="rId3">
            <a:alphaModFix/>
          </a:blip>
          <a:srcRect/>
          <a:stretch/>
        </p:blipFill>
        <p:spPr>
          <a:xfrm>
            <a:off x="-16386" y="0"/>
            <a:ext cx="12224773" cy="6857999"/>
          </a:xfrm>
          <a:prstGeom prst="rect">
            <a:avLst/>
          </a:prstGeom>
          <a:noFill/>
          <a:ln>
            <a:noFill/>
          </a:ln>
        </p:spPr>
      </p:pic>
      <p:pic>
        <p:nvPicPr>
          <p:cNvPr id="282" name="Google Shape;282;g3544fac4121_1_205">
            <a:extLst>
              <a:ext uri="{FF2B5EF4-FFF2-40B4-BE49-F238E27FC236}">
                <a16:creationId xmlns:a16="http://schemas.microsoft.com/office/drawing/2014/main" id="{CE8F3157-355D-6A34-46CD-A94DD9E753D5}"/>
              </a:ext>
            </a:extLst>
          </p:cNvPr>
          <p:cNvPicPr preferRelativeResize="0"/>
          <p:nvPr/>
        </p:nvPicPr>
        <p:blipFill rotWithShape="1">
          <a:blip r:embed="rId4">
            <a:alphaModFix/>
          </a:blip>
          <a:srcRect l="2731" t="18969" r="5592" b="23667"/>
          <a:stretch/>
        </p:blipFill>
        <p:spPr>
          <a:xfrm>
            <a:off x="9428854" y="90489"/>
            <a:ext cx="2763145" cy="477788"/>
          </a:xfrm>
          <a:prstGeom prst="rect">
            <a:avLst/>
          </a:prstGeom>
          <a:noFill/>
          <a:ln>
            <a:noFill/>
          </a:ln>
        </p:spPr>
      </p:pic>
      <p:sp>
        <p:nvSpPr>
          <p:cNvPr id="283" name="Google Shape;283;g3544fac4121_1_205">
            <a:extLst>
              <a:ext uri="{FF2B5EF4-FFF2-40B4-BE49-F238E27FC236}">
                <a16:creationId xmlns:a16="http://schemas.microsoft.com/office/drawing/2014/main" id="{468E419C-EBA5-7D12-DD27-E5084AE9A0FF}"/>
              </a:ext>
            </a:extLst>
          </p:cNvPr>
          <p:cNvSpPr/>
          <p:nvPr/>
        </p:nvSpPr>
        <p:spPr>
          <a:xfrm>
            <a:off x="154722" y="90489"/>
            <a:ext cx="9827400" cy="461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400"/>
              <a:buFont typeface="Arial"/>
              <a:buNone/>
            </a:pPr>
            <a:r>
              <a:rPr lang="en-CA" sz="2400" dirty="0">
                <a:solidFill>
                  <a:schemeClr val="lt1"/>
                </a:solidFill>
                <a:latin typeface="Montserrat"/>
                <a:sym typeface="Montserrat"/>
              </a:rPr>
              <a:t>Create a Google Sheet with List of Preferences</a:t>
            </a:r>
            <a:endParaRPr lang="en-CA" dirty="0">
              <a:solidFill>
                <a:schemeClr val="dk1"/>
              </a:solidFill>
            </a:endParaRPr>
          </a:p>
          <a:p>
            <a:pPr marL="0" marR="0" lvl="0" indent="0" algn="l" rtl="0">
              <a:lnSpc>
                <a:spcPct val="100000"/>
              </a:lnSpc>
              <a:spcBef>
                <a:spcPts val="0"/>
              </a:spcBef>
              <a:spcAft>
                <a:spcPts val="0"/>
              </a:spcAft>
              <a:buClr>
                <a:srgbClr val="000000"/>
              </a:buClr>
              <a:buSzPts val="2400"/>
              <a:buFont typeface="Arial"/>
              <a:buNone/>
            </a:pPr>
            <a:endParaRPr lang="en-CA" sz="2400" dirty="0">
              <a:solidFill>
                <a:schemeClr val="lt1"/>
              </a:solidFill>
              <a:latin typeface="Montserrat"/>
              <a:ea typeface="Montserrat"/>
              <a:cs typeface="Montserrat"/>
              <a:sym typeface="Montserrat"/>
            </a:endParaRPr>
          </a:p>
        </p:txBody>
      </p:sp>
      <p:sp>
        <p:nvSpPr>
          <p:cNvPr id="284" name="Google Shape;284;g3544fac4121_1_205">
            <a:extLst>
              <a:ext uri="{FF2B5EF4-FFF2-40B4-BE49-F238E27FC236}">
                <a16:creationId xmlns:a16="http://schemas.microsoft.com/office/drawing/2014/main" id="{A9AD53DF-E0CE-B843-B21E-F7BCF2861BEA}"/>
              </a:ext>
            </a:extLst>
          </p:cNvPr>
          <p:cNvSpPr txBox="1"/>
          <p:nvPr/>
        </p:nvSpPr>
        <p:spPr>
          <a:xfrm rot="5400000">
            <a:off x="9505625" y="3291320"/>
            <a:ext cx="51060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accent3"/>
                </a:solidFill>
                <a:latin typeface="Calibri"/>
                <a:ea typeface="Calibri"/>
                <a:cs typeface="Calibri"/>
                <a:sym typeface="Calibri"/>
              </a:rPr>
              <a:t>© All rights reserved for Dr. Ryan Ahmed @Stemplicity Inc. </a:t>
            </a:r>
            <a:endParaRPr lang="en-US"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76F0CE7A-AB52-6B26-0576-D6211B71A52C}"/>
              </a:ext>
            </a:extLst>
          </p:cNvPr>
          <p:cNvPicPr>
            <a:picLocks noChangeAspect="1"/>
          </p:cNvPicPr>
          <p:nvPr/>
        </p:nvPicPr>
        <p:blipFill>
          <a:blip r:embed="rId5"/>
          <a:stretch>
            <a:fillRect/>
          </a:stretch>
        </p:blipFill>
        <p:spPr>
          <a:xfrm>
            <a:off x="1555590" y="1464858"/>
            <a:ext cx="8290374" cy="4374953"/>
          </a:xfrm>
          <a:prstGeom prst="rect">
            <a:avLst/>
          </a:prstGeom>
        </p:spPr>
      </p:pic>
      <p:sp>
        <p:nvSpPr>
          <p:cNvPr id="4" name="Google Shape;276;g3544fac4121_1_195">
            <a:extLst>
              <a:ext uri="{FF2B5EF4-FFF2-40B4-BE49-F238E27FC236}">
                <a16:creationId xmlns:a16="http://schemas.microsoft.com/office/drawing/2014/main" id="{9E22687D-825A-57BF-FE9F-91508844DC48}"/>
              </a:ext>
            </a:extLst>
          </p:cNvPr>
          <p:cNvSpPr txBox="1"/>
          <p:nvPr/>
        </p:nvSpPr>
        <p:spPr>
          <a:xfrm>
            <a:off x="462650" y="670310"/>
            <a:ext cx="11595975" cy="3172000"/>
          </a:xfrm>
          <a:prstGeom prst="rect">
            <a:avLst/>
          </a:prstGeom>
          <a:noFill/>
          <a:ln>
            <a:noFill/>
          </a:ln>
        </p:spPr>
        <p:txBody>
          <a:bodyPr spcFirstLastPara="1" wrap="square" lIns="91425" tIns="45700" rIns="91425" bIns="45700" anchor="t" anchorCtr="0">
            <a:normAutofit/>
          </a:bodyPr>
          <a:lstStyle/>
          <a:p>
            <a:pPr marL="400050" lvl="0" indent="-285750" algn="l" rtl="0">
              <a:lnSpc>
                <a:spcPct val="150000"/>
              </a:lnSpc>
              <a:spcBef>
                <a:spcPts val="1000"/>
              </a:spcBef>
              <a:spcAft>
                <a:spcPts val="0"/>
              </a:spcAft>
              <a:buClr>
                <a:srgbClr val="1BBFD1"/>
              </a:buClr>
              <a:buSzPts val="1800"/>
              <a:buFont typeface="Arial" panose="020B0604020202020204" pitchFamily="34" charset="0"/>
              <a:buChar char="•"/>
            </a:pPr>
            <a:r>
              <a:rPr lang="en-CA" sz="1800" dirty="0">
                <a:solidFill>
                  <a:schemeClr val="dk1"/>
                </a:solidFill>
                <a:latin typeface="Montserrat"/>
                <a:sym typeface="Montserrat"/>
              </a:rPr>
              <a:t>Define your preferences in a Google Sheet</a:t>
            </a:r>
            <a:endParaRPr sz="1800" dirty="0">
              <a:solidFill>
                <a:schemeClr val="dk1"/>
              </a:solidFill>
              <a:latin typeface="Montserrat"/>
              <a:sym typeface="Montserrat"/>
            </a:endParaRPr>
          </a:p>
        </p:txBody>
      </p:sp>
    </p:spTree>
    <p:extLst>
      <p:ext uri="{BB962C8B-B14F-4D97-AF65-F5344CB8AC3E}">
        <p14:creationId xmlns:p14="http://schemas.microsoft.com/office/powerpoint/2010/main" val="37804682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80">
          <a:extLst>
            <a:ext uri="{FF2B5EF4-FFF2-40B4-BE49-F238E27FC236}">
              <a16:creationId xmlns:a16="http://schemas.microsoft.com/office/drawing/2014/main" id="{7B2114F0-D548-118E-F0C0-4CBEA1E1309B}"/>
            </a:ext>
          </a:extLst>
        </p:cNvPr>
        <p:cNvGrpSpPr/>
        <p:nvPr/>
      </p:nvGrpSpPr>
      <p:grpSpPr>
        <a:xfrm>
          <a:off x="0" y="0"/>
          <a:ext cx="0" cy="0"/>
          <a:chOff x="0" y="0"/>
          <a:chExt cx="0" cy="0"/>
        </a:xfrm>
      </p:grpSpPr>
      <p:pic>
        <p:nvPicPr>
          <p:cNvPr id="281" name="Google Shape;281;g3544fac4121_1_205">
            <a:extLst>
              <a:ext uri="{FF2B5EF4-FFF2-40B4-BE49-F238E27FC236}">
                <a16:creationId xmlns:a16="http://schemas.microsoft.com/office/drawing/2014/main" id="{256A6955-34CE-2029-F816-2B83A537256A}"/>
              </a:ext>
            </a:extLst>
          </p:cNvPr>
          <p:cNvPicPr preferRelativeResize="0"/>
          <p:nvPr/>
        </p:nvPicPr>
        <p:blipFill rotWithShape="1">
          <a:blip r:embed="rId3">
            <a:alphaModFix/>
          </a:blip>
          <a:srcRect/>
          <a:stretch/>
        </p:blipFill>
        <p:spPr>
          <a:xfrm>
            <a:off x="-16386" y="0"/>
            <a:ext cx="12224773" cy="6857999"/>
          </a:xfrm>
          <a:prstGeom prst="rect">
            <a:avLst/>
          </a:prstGeom>
          <a:noFill/>
          <a:ln>
            <a:noFill/>
          </a:ln>
        </p:spPr>
      </p:pic>
      <p:pic>
        <p:nvPicPr>
          <p:cNvPr id="282" name="Google Shape;282;g3544fac4121_1_205">
            <a:extLst>
              <a:ext uri="{FF2B5EF4-FFF2-40B4-BE49-F238E27FC236}">
                <a16:creationId xmlns:a16="http://schemas.microsoft.com/office/drawing/2014/main" id="{F82946B1-6C56-B834-CF2E-D1B5E132E3EB}"/>
              </a:ext>
            </a:extLst>
          </p:cNvPr>
          <p:cNvPicPr preferRelativeResize="0"/>
          <p:nvPr/>
        </p:nvPicPr>
        <p:blipFill rotWithShape="1">
          <a:blip r:embed="rId4">
            <a:alphaModFix/>
          </a:blip>
          <a:srcRect l="2731" t="18969" r="5592" b="23667"/>
          <a:stretch/>
        </p:blipFill>
        <p:spPr>
          <a:xfrm>
            <a:off x="9428854" y="90489"/>
            <a:ext cx="2763145" cy="477788"/>
          </a:xfrm>
          <a:prstGeom prst="rect">
            <a:avLst/>
          </a:prstGeom>
          <a:noFill/>
          <a:ln>
            <a:noFill/>
          </a:ln>
        </p:spPr>
      </p:pic>
      <p:sp>
        <p:nvSpPr>
          <p:cNvPr id="283" name="Google Shape;283;g3544fac4121_1_205">
            <a:extLst>
              <a:ext uri="{FF2B5EF4-FFF2-40B4-BE49-F238E27FC236}">
                <a16:creationId xmlns:a16="http://schemas.microsoft.com/office/drawing/2014/main" id="{49FC29DC-CF6D-B83E-8BCF-FC7138316210}"/>
              </a:ext>
            </a:extLst>
          </p:cNvPr>
          <p:cNvSpPr/>
          <p:nvPr/>
        </p:nvSpPr>
        <p:spPr>
          <a:xfrm>
            <a:off x="154722" y="90489"/>
            <a:ext cx="9827400" cy="461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400"/>
              <a:buFont typeface="Arial"/>
              <a:buNone/>
            </a:pPr>
            <a:r>
              <a:rPr lang="en-CA" sz="2400" dirty="0">
                <a:solidFill>
                  <a:schemeClr val="lt1"/>
                </a:solidFill>
                <a:latin typeface="Montserrat"/>
                <a:ea typeface="Montserrat"/>
                <a:cs typeface="Montserrat"/>
                <a:sym typeface="Montserrat"/>
              </a:rPr>
              <a:t>Google Sheet Preferences</a:t>
            </a:r>
            <a:endParaRPr dirty="0">
              <a:solidFill>
                <a:schemeClr val="dk1"/>
              </a:solidFill>
            </a:endParaRPr>
          </a:p>
          <a:p>
            <a:pPr marL="0" marR="0" lvl="0" indent="0" algn="l" rtl="0">
              <a:lnSpc>
                <a:spcPct val="100000"/>
              </a:lnSpc>
              <a:spcBef>
                <a:spcPts val="0"/>
              </a:spcBef>
              <a:spcAft>
                <a:spcPts val="0"/>
              </a:spcAft>
              <a:buClr>
                <a:srgbClr val="000000"/>
              </a:buClr>
              <a:buSzPts val="2400"/>
              <a:buFont typeface="Arial"/>
              <a:buNone/>
            </a:pPr>
            <a:endParaRPr sz="2400" dirty="0">
              <a:solidFill>
                <a:schemeClr val="lt1"/>
              </a:solidFill>
              <a:latin typeface="Montserrat"/>
              <a:ea typeface="Montserrat"/>
              <a:cs typeface="Montserrat"/>
              <a:sym typeface="Montserrat"/>
            </a:endParaRPr>
          </a:p>
        </p:txBody>
      </p:sp>
      <p:sp>
        <p:nvSpPr>
          <p:cNvPr id="284" name="Google Shape;284;g3544fac4121_1_205">
            <a:extLst>
              <a:ext uri="{FF2B5EF4-FFF2-40B4-BE49-F238E27FC236}">
                <a16:creationId xmlns:a16="http://schemas.microsoft.com/office/drawing/2014/main" id="{C458040F-971B-82BD-EFE1-5528864A9A8A}"/>
              </a:ext>
            </a:extLst>
          </p:cNvPr>
          <p:cNvSpPr txBox="1"/>
          <p:nvPr/>
        </p:nvSpPr>
        <p:spPr>
          <a:xfrm rot="5400000">
            <a:off x="9505625" y="3291320"/>
            <a:ext cx="51060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chemeClr val="accent3"/>
                </a:solidFill>
                <a:latin typeface="Calibri"/>
                <a:ea typeface="Calibri"/>
                <a:cs typeface="Calibri"/>
                <a:sym typeface="Calibri"/>
              </a:rPr>
              <a:t>© All rights reserved for Dr. Ryan Ahmed @Stemplicity Inc. </a:t>
            </a:r>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00A8228B-4F42-E238-AC24-A075B2330718}"/>
              </a:ext>
            </a:extLst>
          </p:cNvPr>
          <p:cNvPicPr>
            <a:picLocks noChangeAspect="1"/>
          </p:cNvPicPr>
          <p:nvPr/>
        </p:nvPicPr>
        <p:blipFill>
          <a:blip r:embed="rId5"/>
          <a:stretch>
            <a:fillRect/>
          </a:stretch>
        </p:blipFill>
        <p:spPr>
          <a:xfrm>
            <a:off x="1376262" y="1620338"/>
            <a:ext cx="9125483" cy="4822291"/>
          </a:xfrm>
          <a:prstGeom prst="rect">
            <a:avLst/>
          </a:prstGeom>
        </p:spPr>
      </p:pic>
      <p:sp>
        <p:nvSpPr>
          <p:cNvPr id="5" name="TextBox 4">
            <a:extLst>
              <a:ext uri="{FF2B5EF4-FFF2-40B4-BE49-F238E27FC236}">
                <a16:creationId xmlns:a16="http://schemas.microsoft.com/office/drawing/2014/main" id="{9E6852B8-FAC3-F664-C2F5-0073EE047A21}"/>
              </a:ext>
            </a:extLst>
          </p:cNvPr>
          <p:cNvSpPr txBox="1"/>
          <p:nvPr/>
        </p:nvSpPr>
        <p:spPr>
          <a:xfrm>
            <a:off x="637309" y="1051079"/>
            <a:ext cx="10298545" cy="307777"/>
          </a:xfrm>
          <a:prstGeom prst="rect">
            <a:avLst/>
          </a:prstGeom>
          <a:noFill/>
        </p:spPr>
        <p:txBody>
          <a:bodyPr wrap="square">
            <a:spAutoFit/>
          </a:bodyPr>
          <a:lstStyle/>
          <a:p>
            <a:r>
              <a:rPr lang="en-CA" dirty="0">
                <a:latin typeface="Montserrat" panose="00000500000000000000" pitchFamily="2" charset="0"/>
              </a:rPr>
              <a:t>Review my personal promotion preferences and use them to determine whether each promotion is relevant. </a:t>
            </a:r>
          </a:p>
        </p:txBody>
      </p:sp>
    </p:spTree>
    <p:extLst>
      <p:ext uri="{BB962C8B-B14F-4D97-AF65-F5344CB8AC3E}">
        <p14:creationId xmlns:p14="http://schemas.microsoft.com/office/powerpoint/2010/main" val="11461201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80">
          <a:extLst>
            <a:ext uri="{FF2B5EF4-FFF2-40B4-BE49-F238E27FC236}">
              <a16:creationId xmlns:a16="http://schemas.microsoft.com/office/drawing/2014/main" id="{3AF6CFE8-CB76-1BD7-71FC-86F7FC6FF3E9}"/>
            </a:ext>
          </a:extLst>
        </p:cNvPr>
        <p:cNvGrpSpPr/>
        <p:nvPr/>
      </p:nvGrpSpPr>
      <p:grpSpPr>
        <a:xfrm>
          <a:off x="0" y="0"/>
          <a:ext cx="0" cy="0"/>
          <a:chOff x="0" y="0"/>
          <a:chExt cx="0" cy="0"/>
        </a:xfrm>
      </p:grpSpPr>
      <p:pic>
        <p:nvPicPr>
          <p:cNvPr id="281" name="Google Shape;281;g3544fac4121_1_205">
            <a:extLst>
              <a:ext uri="{FF2B5EF4-FFF2-40B4-BE49-F238E27FC236}">
                <a16:creationId xmlns:a16="http://schemas.microsoft.com/office/drawing/2014/main" id="{DEDD0B32-D3DD-B185-79EE-6ABE5C25AC16}"/>
              </a:ext>
            </a:extLst>
          </p:cNvPr>
          <p:cNvPicPr preferRelativeResize="0"/>
          <p:nvPr/>
        </p:nvPicPr>
        <p:blipFill rotWithShape="1">
          <a:blip r:embed="rId3">
            <a:alphaModFix/>
          </a:blip>
          <a:srcRect/>
          <a:stretch/>
        </p:blipFill>
        <p:spPr>
          <a:xfrm>
            <a:off x="-16386" y="0"/>
            <a:ext cx="12224773" cy="6857999"/>
          </a:xfrm>
          <a:prstGeom prst="rect">
            <a:avLst/>
          </a:prstGeom>
          <a:noFill/>
          <a:ln>
            <a:noFill/>
          </a:ln>
        </p:spPr>
      </p:pic>
      <p:pic>
        <p:nvPicPr>
          <p:cNvPr id="282" name="Google Shape;282;g3544fac4121_1_205">
            <a:extLst>
              <a:ext uri="{FF2B5EF4-FFF2-40B4-BE49-F238E27FC236}">
                <a16:creationId xmlns:a16="http://schemas.microsoft.com/office/drawing/2014/main" id="{A9E0A52D-3CF7-7756-61F8-6380531EC06F}"/>
              </a:ext>
            </a:extLst>
          </p:cNvPr>
          <p:cNvPicPr preferRelativeResize="0"/>
          <p:nvPr/>
        </p:nvPicPr>
        <p:blipFill rotWithShape="1">
          <a:blip r:embed="rId4">
            <a:alphaModFix/>
          </a:blip>
          <a:srcRect l="2731" t="18969" r="5592" b="23667"/>
          <a:stretch/>
        </p:blipFill>
        <p:spPr>
          <a:xfrm>
            <a:off x="9428854" y="90489"/>
            <a:ext cx="2763145" cy="477788"/>
          </a:xfrm>
          <a:prstGeom prst="rect">
            <a:avLst/>
          </a:prstGeom>
          <a:noFill/>
          <a:ln>
            <a:noFill/>
          </a:ln>
        </p:spPr>
      </p:pic>
      <p:sp>
        <p:nvSpPr>
          <p:cNvPr id="283" name="Google Shape;283;g3544fac4121_1_205">
            <a:extLst>
              <a:ext uri="{FF2B5EF4-FFF2-40B4-BE49-F238E27FC236}">
                <a16:creationId xmlns:a16="http://schemas.microsoft.com/office/drawing/2014/main" id="{6A38BFCB-2203-ACAE-3E3A-C04862D8FD7E}"/>
              </a:ext>
            </a:extLst>
          </p:cNvPr>
          <p:cNvSpPr/>
          <p:nvPr/>
        </p:nvSpPr>
        <p:spPr>
          <a:xfrm>
            <a:off x="154722" y="90489"/>
            <a:ext cx="9827400" cy="461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400"/>
              <a:buFont typeface="Arial"/>
              <a:buNone/>
            </a:pPr>
            <a:r>
              <a:rPr lang="en-CA" sz="2400" dirty="0">
                <a:solidFill>
                  <a:schemeClr val="lt1"/>
                </a:solidFill>
                <a:latin typeface="Montserrat"/>
                <a:ea typeface="Montserrat"/>
                <a:cs typeface="Montserrat"/>
                <a:sym typeface="Montserrat"/>
              </a:rPr>
              <a:t>Adding a switch</a:t>
            </a:r>
            <a:endParaRPr dirty="0">
              <a:solidFill>
                <a:schemeClr val="dk1"/>
              </a:solidFill>
            </a:endParaRPr>
          </a:p>
          <a:p>
            <a:pPr marL="0" marR="0" lvl="0" indent="0" algn="l" rtl="0">
              <a:lnSpc>
                <a:spcPct val="100000"/>
              </a:lnSpc>
              <a:spcBef>
                <a:spcPts val="0"/>
              </a:spcBef>
              <a:spcAft>
                <a:spcPts val="0"/>
              </a:spcAft>
              <a:buClr>
                <a:srgbClr val="000000"/>
              </a:buClr>
              <a:buSzPts val="2400"/>
              <a:buFont typeface="Arial"/>
              <a:buNone/>
            </a:pPr>
            <a:endParaRPr sz="2400" dirty="0">
              <a:solidFill>
                <a:schemeClr val="lt1"/>
              </a:solidFill>
              <a:latin typeface="Montserrat"/>
              <a:ea typeface="Montserrat"/>
              <a:cs typeface="Montserrat"/>
              <a:sym typeface="Montserrat"/>
            </a:endParaRPr>
          </a:p>
        </p:txBody>
      </p:sp>
      <p:sp>
        <p:nvSpPr>
          <p:cNvPr id="284" name="Google Shape;284;g3544fac4121_1_205">
            <a:extLst>
              <a:ext uri="{FF2B5EF4-FFF2-40B4-BE49-F238E27FC236}">
                <a16:creationId xmlns:a16="http://schemas.microsoft.com/office/drawing/2014/main" id="{B073FBAB-B006-E56E-ED94-C32A71036887}"/>
              </a:ext>
            </a:extLst>
          </p:cNvPr>
          <p:cNvSpPr txBox="1"/>
          <p:nvPr/>
        </p:nvSpPr>
        <p:spPr>
          <a:xfrm rot="5400000">
            <a:off x="9505625" y="3291320"/>
            <a:ext cx="51060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chemeClr val="accent3"/>
                </a:solidFill>
                <a:latin typeface="Calibri"/>
                <a:ea typeface="Calibri"/>
                <a:cs typeface="Calibri"/>
                <a:sym typeface="Calibri"/>
              </a:rPr>
              <a:t>© All rights reserved for Dr. Ryan Ahmed @Stemplicity Inc. </a:t>
            </a:r>
            <a:endParaRPr sz="1400" b="0" i="0" u="none" strike="noStrike" cap="none">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FEEBC90A-6571-3BA4-3538-24B710659501}"/>
              </a:ext>
            </a:extLst>
          </p:cNvPr>
          <p:cNvPicPr>
            <a:picLocks noChangeAspect="1"/>
          </p:cNvPicPr>
          <p:nvPr/>
        </p:nvPicPr>
        <p:blipFill>
          <a:blip r:embed="rId5"/>
          <a:stretch>
            <a:fillRect/>
          </a:stretch>
        </p:blipFill>
        <p:spPr>
          <a:xfrm>
            <a:off x="964284" y="1392657"/>
            <a:ext cx="9236356" cy="4915653"/>
          </a:xfrm>
          <a:prstGeom prst="rect">
            <a:avLst/>
          </a:prstGeom>
        </p:spPr>
      </p:pic>
    </p:spTree>
    <p:extLst>
      <p:ext uri="{BB962C8B-B14F-4D97-AF65-F5344CB8AC3E}">
        <p14:creationId xmlns:p14="http://schemas.microsoft.com/office/powerpoint/2010/main" val="23934781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80">
          <a:extLst>
            <a:ext uri="{FF2B5EF4-FFF2-40B4-BE49-F238E27FC236}">
              <a16:creationId xmlns:a16="http://schemas.microsoft.com/office/drawing/2014/main" id="{55C85831-88CA-4980-6268-90CEA847E151}"/>
            </a:ext>
          </a:extLst>
        </p:cNvPr>
        <p:cNvGrpSpPr/>
        <p:nvPr/>
      </p:nvGrpSpPr>
      <p:grpSpPr>
        <a:xfrm>
          <a:off x="0" y="0"/>
          <a:ext cx="0" cy="0"/>
          <a:chOff x="0" y="0"/>
          <a:chExt cx="0" cy="0"/>
        </a:xfrm>
      </p:grpSpPr>
      <p:pic>
        <p:nvPicPr>
          <p:cNvPr id="281" name="Google Shape;281;g3544fac4121_1_205">
            <a:extLst>
              <a:ext uri="{FF2B5EF4-FFF2-40B4-BE49-F238E27FC236}">
                <a16:creationId xmlns:a16="http://schemas.microsoft.com/office/drawing/2014/main" id="{344C2022-9A91-70F5-0432-D1A94088EE8F}"/>
              </a:ext>
            </a:extLst>
          </p:cNvPr>
          <p:cNvPicPr preferRelativeResize="0"/>
          <p:nvPr/>
        </p:nvPicPr>
        <p:blipFill rotWithShape="1">
          <a:blip r:embed="rId3">
            <a:alphaModFix/>
          </a:blip>
          <a:srcRect/>
          <a:stretch/>
        </p:blipFill>
        <p:spPr>
          <a:xfrm>
            <a:off x="-16386" y="0"/>
            <a:ext cx="12224773" cy="6857999"/>
          </a:xfrm>
          <a:prstGeom prst="rect">
            <a:avLst/>
          </a:prstGeom>
          <a:noFill/>
          <a:ln>
            <a:noFill/>
          </a:ln>
        </p:spPr>
      </p:pic>
      <p:pic>
        <p:nvPicPr>
          <p:cNvPr id="282" name="Google Shape;282;g3544fac4121_1_205">
            <a:extLst>
              <a:ext uri="{FF2B5EF4-FFF2-40B4-BE49-F238E27FC236}">
                <a16:creationId xmlns:a16="http://schemas.microsoft.com/office/drawing/2014/main" id="{28F8047E-27D2-0B46-0150-1E3AA455B040}"/>
              </a:ext>
            </a:extLst>
          </p:cNvPr>
          <p:cNvPicPr preferRelativeResize="0"/>
          <p:nvPr/>
        </p:nvPicPr>
        <p:blipFill rotWithShape="1">
          <a:blip r:embed="rId4">
            <a:alphaModFix/>
          </a:blip>
          <a:srcRect l="2731" t="18969" r="5592" b="23667"/>
          <a:stretch/>
        </p:blipFill>
        <p:spPr>
          <a:xfrm>
            <a:off x="9428854" y="90489"/>
            <a:ext cx="2763145" cy="477788"/>
          </a:xfrm>
          <a:prstGeom prst="rect">
            <a:avLst/>
          </a:prstGeom>
          <a:noFill/>
          <a:ln>
            <a:noFill/>
          </a:ln>
        </p:spPr>
      </p:pic>
      <p:sp>
        <p:nvSpPr>
          <p:cNvPr id="283" name="Google Shape;283;g3544fac4121_1_205">
            <a:extLst>
              <a:ext uri="{FF2B5EF4-FFF2-40B4-BE49-F238E27FC236}">
                <a16:creationId xmlns:a16="http://schemas.microsoft.com/office/drawing/2014/main" id="{0E9044FE-7A2E-BCD8-FBB4-245AC742692E}"/>
              </a:ext>
            </a:extLst>
          </p:cNvPr>
          <p:cNvSpPr/>
          <p:nvPr/>
        </p:nvSpPr>
        <p:spPr>
          <a:xfrm>
            <a:off x="154722" y="90489"/>
            <a:ext cx="9827400" cy="461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400"/>
              <a:buFont typeface="Arial"/>
              <a:buNone/>
            </a:pPr>
            <a:r>
              <a:rPr lang="en-CA" sz="2400" dirty="0">
                <a:solidFill>
                  <a:schemeClr val="lt1"/>
                </a:solidFill>
                <a:latin typeface="Montserrat"/>
                <a:ea typeface="Montserrat"/>
                <a:cs typeface="Montserrat"/>
                <a:sym typeface="Montserrat"/>
              </a:rPr>
              <a:t>Writing in the “important” tab</a:t>
            </a:r>
            <a:endParaRPr dirty="0">
              <a:solidFill>
                <a:schemeClr val="dk1"/>
              </a:solidFill>
            </a:endParaRPr>
          </a:p>
          <a:p>
            <a:pPr marL="0" marR="0" lvl="0" indent="0" algn="l" rtl="0">
              <a:lnSpc>
                <a:spcPct val="100000"/>
              </a:lnSpc>
              <a:spcBef>
                <a:spcPts val="0"/>
              </a:spcBef>
              <a:spcAft>
                <a:spcPts val="0"/>
              </a:spcAft>
              <a:buClr>
                <a:srgbClr val="000000"/>
              </a:buClr>
              <a:buSzPts val="2400"/>
              <a:buFont typeface="Arial"/>
              <a:buNone/>
            </a:pPr>
            <a:endParaRPr sz="2400" dirty="0">
              <a:solidFill>
                <a:schemeClr val="lt1"/>
              </a:solidFill>
              <a:latin typeface="Montserrat"/>
              <a:ea typeface="Montserrat"/>
              <a:cs typeface="Montserrat"/>
              <a:sym typeface="Montserrat"/>
            </a:endParaRPr>
          </a:p>
        </p:txBody>
      </p:sp>
      <p:sp>
        <p:nvSpPr>
          <p:cNvPr id="284" name="Google Shape;284;g3544fac4121_1_205">
            <a:extLst>
              <a:ext uri="{FF2B5EF4-FFF2-40B4-BE49-F238E27FC236}">
                <a16:creationId xmlns:a16="http://schemas.microsoft.com/office/drawing/2014/main" id="{E650FD3F-5700-D65C-0D64-2A8C35EA4FF5}"/>
              </a:ext>
            </a:extLst>
          </p:cNvPr>
          <p:cNvSpPr txBox="1"/>
          <p:nvPr/>
        </p:nvSpPr>
        <p:spPr>
          <a:xfrm rot="5400000">
            <a:off x="9505625" y="3291320"/>
            <a:ext cx="51060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chemeClr val="accent3"/>
                </a:solidFill>
                <a:latin typeface="Calibri"/>
                <a:ea typeface="Calibri"/>
                <a:cs typeface="Calibri"/>
                <a:sym typeface="Calibri"/>
              </a:rPr>
              <a:t>© All rights reserved for Dr. Ryan Ahmed @Stemplicity Inc. </a:t>
            </a:r>
            <a:endParaRPr sz="1400" b="0" i="0" u="none" strike="noStrike" cap="none">
              <a:solidFill>
                <a:srgbClr val="000000"/>
              </a:solidFill>
              <a:latin typeface="Arial"/>
              <a:ea typeface="Arial"/>
              <a:cs typeface="Arial"/>
              <a:sym typeface="Arial"/>
            </a:endParaRPr>
          </a:p>
        </p:txBody>
      </p:sp>
      <p:pic>
        <p:nvPicPr>
          <p:cNvPr id="6" name="Picture 5">
            <a:extLst>
              <a:ext uri="{FF2B5EF4-FFF2-40B4-BE49-F238E27FC236}">
                <a16:creationId xmlns:a16="http://schemas.microsoft.com/office/drawing/2014/main" id="{612DDC66-E297-3773-611B-C0CCE5B302AB}"/>
              </a:ext>
            </a:extLst>
          </p:cNvPr>
          <p:cNvPicPr>
            <a:picLocks noChangeAspect="1"/>
          </p:cNvPicPr>
          <p:nvPr/>
        </p:nvPicPr>
        <p:blipFill>
          <a:blip r:embed="rId5"/>
          <a:stretch>
            <a:fillRect/>
          </a:stretch>
        </p:blipFill>
        <p:spPr>
          <a:xfrm>
            <a:off x="1254681" y="1201178"/>
            <a:ext cx="8646699" cy="4687252"/>
          </a:xfrm>
          <a:prstGeom prst="rect">
            <a:avLst/>
          </a:prstGeom>
        </p:spPr>
      </p:pic>
    </p:spTree>
    <p:extLst>
      <p:ext uri="{BB962C8B-B14F-4D97-AF65-F5344CB8AC3E}">
        <p14:creationId xmlns:p14="http://schemas.microsoft.com/office/powerpoint/2010/main" val="27811753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80">
          <a:extLst>
            <a:ext uri="{FF2B5EF4-FFF2-40B4-BE49-F238E27FC236}">
              <a16:creationId xmlns:a16="http://schemas.microsoft.com/office/drawing/2014/main" id="{498D91B3-9451-6EB0-651B-8F8445860082}"/>
            </a:ext>
          </a:extLst>
        </p:cNvPr>
        <p:cNvGrpSpPr/>
        <p:nvPr/>
      </p:nvGrpSpPr>
      <p:grpSpPr>
        <a:xfrm>
          <a:off x="0" y="0"/>
          <a:ext cx="0" cy="0"/>
          <a:chOff x="0" y="0"/>
          <a:chExt cx="0" cy="0"/>
        </a:xfrm>
      </p:grpSpPr>
      <p:pic>
        <p:nvPicPr>
          <p:cNvPr id="281" name="Google Shape;281;g3544fac4121_1_205">
            <a:extLst>
              <a:ext uri="{FF2B5EF4-FFF2-40B4-BE49-F238E27FC236}">
                <a16:creationId xmlns:a16="http://schemas.microsoft.com/office/drawing/2014/main" id="{B8712938-D65B-EC74-53B0-A306D829B78C}"/>
              </a:ext>
            </a:extLst>
          </p:cNvPr>
          <p:cNvPicPr preferRelativeResize="0"/>
          <p:nvPr/>
        </p:nvPicPr>
        <p:blipFill rotWithShape="1">
          <a:blip r:embed="rId3">
            <a:alphaModFix/>
          </a:blip>
          <a:srcRect/>
          <a:stretch/>
        </p:blipFill>
        <p:spPr>
          <a:xfrm>
            <a:off x="-16386" y="0"/>
            <a:ext cx="12224773" cy="6857999"/>
          </a:xfrm>
          <a:prstGeom prst="rect">
            <a:avLst/>
          </a:prstGeom>
          <a:noFill/>
          <a:ln>
            <a:noFill/>
          </a:ln>
        </p:spPr>
      </p:pic>
      <p:pic>
        <p:nvPicPr>
          <p:cNvPr id="282" name="Google Shape;282;g3544fac4121_1_205">
            <a:extLst>
              <a:ext uri="{FF2B5EF4-FFF2-40B4-BE49-F238E27FC236}">
                <a16:creationId xmlns:a16="http://schemas.microsoft.com/office/drawing/2014/main" id="{70C33FFF-2EF4-FC10-85C4-E8B4072A9BB6}"/>
              </a:ext>
            </a:extLst>
          </p:cNvPr>
          <p:cNvPicPr preferRelativeResize="0"/>
          <p:nvPr/>
        </p:nvPicPr>
        <p:blipFill rotWithShape="1">
          <a:blip r:embed="rId4">
            <a:alphaModFix/>
          </a:blip>
          <a:srcRect l="2731" t="18969" r="5592" b="23667"/>
          <a:stretch/>
        </p:blipFill>
        <p:spPr>
          <a:xfrm>
            <a:off x="9428854" y="90489"/>
            <a:ext cx="2763145" cy="477788"/>
          </a:xfrm>
          <a:prstGeom prst="rect">
            <a:avLst/>
          </a:prstGeom>
          <a:noFill/>
          <a:ln>
            <a:noFill/>
          </a:ln>
        </p:spPr>
      </p:pic>
      <p:sp>
        <p:nvSpPr>
          <p:cNvPr id="283" name="Google Shape;283;g3544fac4121_1_205">
            <a:extLst>
              <a:ext uri="{FF2B5EF4-FFF2-40B4-BE49-F238E27FC236}">
                <a16:creationId xmlns:a16="http://schemas.microsoft.com/office/drawing/2014/main" id="{3A71B427-0236-1212-38ED-6B3D2331C546}"/>
              </a:ext>
            </a:extLst>
          </p:cNvPr>
          <p:cNvSpPr/>
          <p:nvPr/>
        </p:nvSpPr>
        <p:spPr>
          <a:xfrm>
            <a:off x="154722" y="90489"/>
            <a:ext cx="9827400" cy="461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400"/>
              <a:buFont typeface="Arial"/>
              <a:buNone/>
            </a:pPr>
            <a:r>
              <a:rPr lang="en-CA" sz="2400" dirty="0">
                <a:solidFill>
                  <a:schemeClr val="lt1"/>
                </a:solidFill>
                <a:latin typeface="Montserrat"/>
                <a:sym typeface="Montserrat"/>
              </a:rPr>
              <a:t>Auto-fixing Output Parser</a:t>
            </a:r>
            <a:endParaRPr dirty="0">
              <a:solidFill>
                <a:schemeClr val="dk1"/>
              </a:solidFill>
            </a:endParaRPr>
          </a:p>
          <a:p>
            <a:pPr marL="0" marR="0" lvl="0" indent="0" algn="l" rtl="0">
              <a:lnSpc>
                <a:spcPct val="100000"/>
              </a:lnSpc>
              <a:spcBef>
                <a:spcPts val="0"/>
              </a:spcBef>
              <a:spcAft>
                <a:spcPts val="0"/>
              </a:spcAft>
              <a:buClr>
                <a:srgbClr val="000000"/>
              </a:buClr>
              <a:buSzPts val="2400"/>
              <a:buFont typeface="Arial"/>
              <a:buNone/>
            </a:pPr>
            <a:endParaRPr sz="2400" dirty="0">
              <a:solidFill>
                <a:schemeClr val="lt1"/>
              </a:solidFill>
              <a:latin typeface="Montserrat"/>
              <a:ea typeface="Montserrat"/>
              <a:cs typeface="Montserrat"/>
              <a:sym typeface="Montserrat"/>
            </a:endParaRPr>
          </a:p>
        </p:txBody>
      </p:sp>
      <p:sp>
        <p:nvSpPr>
          <p:cNvPr id="284" name="Google Shape;284;g3544fac4121_1_205">
            <a:extLst>
              <a:ext uri="{FF2B5EF4-FFF2-40B4-BE49-F238E27FC236}">
                <a16:creationId xmlns:a16="http://schemas.microsoft.com/office/drawing/2014/main" id="{7F1BBB32-5F14-A8B6-B1F4-3DA01B04C4F6}"/>
              </a:ext>
            </a:extLst>
          </p:cNvPr>
          <p:cNvSpPr txBox="1"/>
          <p:nvPr/>
        </p:nvSpPr>
        <p:spPr>
          <a:xfrm rot="5400000">
            <a:off x="9505625" y="3291320"/>
            <a:ext cx="51060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chemeClr val="accent3"/>
                </a:solidFill>
                <a:latin typeface="Calibri"/>
                <a:ea typeface="Calibri"/>
                <a:cs typeface="Calibri"/>
                <a:sym typeface="Calibri"/>
              </a:rPr>
              <a:t>© All rights reserved for Dr. Ryan Ahmed @Stemplicity Inc. </a:t>
            </a:r>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0AA5ED08-4DD9-6C30-597B-62ED35060B5A}"/>
              </a:ext>
            </a:extLst>
          </p:cNvPr>
          <p:cNvPicPr>
            <a:picLocks noChangeAspect="1"/>
          </p:cNvPicPr>
          <p:nvPr/>
        </p:nvPicPr>
        <p:blipFill>
          <a:blip r:embed="rId5"/>
          <a:stretch>
            <a:fillRect/>
          </a:stretch>
        </p:blipFill>
        <p:spPr>
          <a:xfrm>
            <a:off x="588357" y="1089285"/>
            <a:ext cx="9753600" cy="5231618"/>
          </a:xfrm>
          <a:prstGeom prst="rect">
            <a:avLst/>
          </a:prstGeom>
        </p:spPr>
      </p:pic>
    </p:spTree>
    <p:extLst>
      <p:ext uri="{BB962C8B-B14F-4D97-AF65-F5344CB8AC3E}">
        <p14:creationId xmlns:p14="http://schemas.microsoft.com/office/powerpoint/2010/main" val="40826068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80">
          <a:extLst>
            <a:ext uri="{FF2B5EF4-FFF2-40B4-BE49-F238E27FC236}">
              <a16:creationId xmlns:a16="http://schemas.microsoft.com/office/drawing/2014/main" id="{6B4CCDEF-389A-B504-A175-E095B193B17A}"/>
            </a:ext>
          </a:extLst>
        </p:cNvPr>
        <p:cNvGrpSpPr/>
        <p:nvPr/>
      </p:nvGrpSpPr>
      <p:grpSpPr>
        <a:xfrm>
          <a:off x="0" y="0"/>
          <a:ext cx="0" cy="0"/>
          <a:chOff x="0" y="0"/>
          <a:chExt cx="0" cy="0"/>
        </a:xfrm>
      </p:grpSpPr>
      <p:pic>
        <p:nvPicPr>
          <p:cNvPr id="281" name="Google Shape;281;g3544fac4121_1_205">
            <a:extLst>
              <a:ext uri="{FF2B5EF4-FFF2-40B4-BE49-F238E27FC236}">
                <a16:creationId xmlns:a16="http://schemas.microsoft.com/office/drawing/2014/main" id="{B9AEE913-5D36-6ED7-6778-3CFFFCF9E9EE}"/>
              </a:ext>
            </a:extLst>
          </p:cNvPr>
          <p:cNvPicPr preferRelativeResize="0"/>
          <p:nvPr/>
        </p:nvPicPr>
        <p:blipFill rotWithShape="1">
          <a:blip r:embed="rId3">
            <a:alphaModFix/>
          </a:blip>
          <a:srcRect/>
          <a:stretch/>
        </p:blipFill>
        <p:spPr>
          <a:xfrm>
            <a:off x="-16386" y="0"/>
            <a:ext cx="12224773" cy="6857999"/>
          </a:xfrm>
          <a:prstGeom prst="rect">
            <a:avLst/>
          </a:prstGeom>
          <a:noFill/>
          <a:ln>
            <a:noFill/>
          </a:ln>
        </p:spPr>
      </p:pic>
      <p:pic>
        <p:nvPicPr>
          <p:cNvPr id="282" name="Google Shape;282;g3544fac4121_1_205">
            <a:extLst>
              <a:ext uri="{FF2B5EF4-FFF2-40B4-BE49-F238E27FC236}">
                <a16:creationId xmlns:a16="http://schemas.microsoft.com/office/drawing/2014/main" id="{5B6347A4-48FC-6CD1-A76C-7C7296DD68FF}"/>
              </a:ext>
            </a:extLst>
          </p:cNvPr>
          <p:cNvPicPr preferRelativeResize="0"/>
          <p:nvPr/>
        </p:nvPicPr>
        <p:blipFill rotWithShape="1">
          <a:blip r:embed="rId4">
            <a:alphaModFix/>
          </a:blip>
          <a:srcRect l="2731" t="18969" r="5592" b="23667"/>
          <a:stretch/>
        </p:blipFill>
        <p:spPr>
          <a:xfrm>
            <a:off x="9428854" y="90489"/>
            <a:ext cx="2763145" cy="477788"/>
          </a:xfrm>
          <a:prstGeom prst="rect">
            <a:avLst/>
          </a:prstGeom>
          <a:noFill/>
          <a:ln>
            <a:noFill/>
          </a:ln>
        </p:spPr>
      </p:pic>
      <p:sp>
        <p:nvSpPr>
          <p:cNvPr id="283" name="Google Shape;283;g3544fac4121_1_205">
            <a:extLst>
              <a:ext uri="{FF2B5EF4-FFF2-40B4-BE49-F238E27FC236}">
                <a16:creationId xmlns:a16="http://schemas.microsoft.com/office/drawing/2014/main" id="{7421432C-3B87-458C-729E-928461F54984}"/>
              </a:ext>
            </a:extLst>
          </p:cNvPr>
          <p:cNvSpPr/>
          <p:nvPr/>
        </p:nvSpPr>
        <p:spPr>
          <a:xfrm>
            <a:off x="154722" y="90489"/>
            <a:ext cx="9827400" cy="461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400"/>
              <a:buFont typeface="Arial"/>
              <a:buNone/>
            </a:pPr>
            <a:r>
              <a:rPr lang="en-CA" sz="2400" dirty="0">
                <a:solidFill>
                  <a:schemeClr val="lt1"/>
                </a:solidFill>
                <a:latin typeface="Montserrat"/>
                <a:ea typeface="Montserrat"/>
                <a:cs typeface="Montserrat"/>
                <a:sym typeface="Montserrat"/>
              </a:rPr>
              <a:t>Writing in the “Promotion” tab</a:t>
            </a:r>
            <a:endParaRPr dirty="0">
              <a:solidFill>
                <a:schemeClr val="dk1"/>
              </a:solidFill>
            </a:endParaRPr>
          </a:p>
          <a:p>
            <a:pPr marL="0" marR="0" lvl="0" indent="0" algn="l" rtl="0">
              <a:lnSpc>
                <a:spcPct val="100000"/>
              </a:lnSpc>
              <a:spcBef>
                <a:spcPts val="0"/>
              </a:spcBef>
              <a:spcAft>
                <a:spcPts val="0"/>
              </a:spcAft>
              <a:buClr>
                <a:srgbClr val="000000"/>
              </a:buClr>
              <a:buSzPts val="2400"/>
              <a:buFont typeface="Arial"/>
              <a:buNone/>
            </a:pPr>
            <a:endParaRPr sz="2400" dirty="0">
              <a:solidFill>
                <a:schemeClr val="lt1"/>
              </a:solidFill>
              <a:latin typeface="Montserrat"/>
              <a:ea typeface="Montserrat"/>
              <a:cs typeface="Montserrat"/>
              <a:sym typeface="Montserrat"/>
            </a:endParaRPr>
          </a:p>
        </p:txBody>
      </p:sp>
      <p:sp>
        <p:nvSpPr>
          <p:cNvPr id="284" name="Google Shape;284;g3544fac4121_1_205">
            <a:extLst>
              <a:ext uri="{FF2B5EF4-FFF2-40B4-BE49-F238E27FC236}">
                <a16:creationId xmlns:a16="http://schemas.microsoft.com/office/drawing/2014/main" id="{F8B10315-E6F2-770E-5195-6A16E1C0171D}"/>
              </a:ext>
            </a:extLst>
          </p:cNvPr>
          <p:cNvSpPr txBox="1"/>
          <p:nvPr/>
        </p:nvSpPr>
        <p:spPr>
          <a:xfrm rot="5400000">
            <a:off x="9505625" y="3291320"/>
            <a:ext cx="51060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chemeClr val="accent3"/>
                </a:solidFill>
                <a:latin typeface="Calibri"/>
                <a:ea typeface="Calibri"/>
                <a:cs typeface="Calibri"/>
                <a:sym typeface="Calibri"/>
              </a:rPr>
              <a:t>© All rights reserved for Dr. Ryan Ahmed @Stemplicity Inc. </a:t>
            </a:r>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56AC4359-5943-63FF-466B-2695DC19F3DC}"/>
              </a:ext>
            </a:extLst>
          </p:cNvPr>
          <p:cNvPicPr>
            <a:picLocks noChangeAspect="1"/>
          </p:cNvPicPr>
          <p:nvPr/>
        </p:nvPicPr>
        <p:blipFill>
          <a:blip r:embed="rId5"/>
          <a:stretch>
            <a:fillRect/>
          </a:stretch>
        </p:blipFill>
        <p:spPr>
          <a:xfrm>
            <a:off x="1390271" y="1055457"/>
            <a:ext cx="9092348" cy="5106000"/>
          </a:xfrm>
          <a:prstGeom prst="rect">
            <a:avLst/>
          </a:prstGeom>
        </p:spPr>
      </p:pic>
    </p:spTree>
    <p:extLst>
      <p:ext uri="{BB962C8B-B14F-4D97-AF65-F5344CB8AC3E}">
        <p14:creationId xmlns:p14="http://schemas.microsoft.com/office/powerpoint/2010/main" val="3535433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
          <a:extLst>
            <a:ext uri="{FF2B5EF4-FFF2-40B4-BE49-F238E27FC236}">
              <a16:creationId xmlns:a16="http://schemas.microsoft.com/office/drawing/2014/main" id="{D2C5B368-0407-8FAD-C34E-7763BE0E4BF7}"/>
            </a:ext>
          </a:extLst>
        </p:cNvPr>
        <p:cNvGrpSpPr/>
        <p:nvPr/>
      </p:nvGrpSpPr>
      <p:grpSpPr>
        <a:xfrm>
          <a:off x="0" y="0"/>
          <a:ext cx="0" cy="0"/>
          <a:chOff x="0" y="0"/>
          <a:chExt cx="0" cy="0"/>
        </a:xfrm>
      </p:grpSpPr>
      <p:pic>
        <p:nvPicPr>
          <p:cNvPr id="88" name="Google Shape;88;p1">
            <a:extLst>
              <a:ext uri="{FF2B5EF4-FFF2-40B4-BE49-F238E27FC236}">
                <a16:creationId xmlns:a16="http://schemas.microsoft.com/office/drawing/2014/main" id="{39DCBE40-A2B1-4B5C-3297-47E1C8A4D8C3}"/>
              </a:ext>
            </a:extLst>
          </p:cNvPr>
          <p:cNvPicPr preferRelativeResize="0"/>
          <p:nvPr/>
        </p:nvPicPr>
        <p:blipFill rotWithShape="1">
          <a:blip r:embed="rId3">
            <a:alphaModFix/>
          </a:blip>
          <a:srcRect/>
          <a:stretch/>
        </p:blipFill>
        <p:spPr>
          <a:xfrm>
            <a:off x="-6382" y="-1"/>
            <a:ext cx="12198382" cy="6858001"/>
          </a:xfrm>
          <a:prstGeom prst="rect">
            <a:avLst/>
          </a:prstGeom>
          <a:noFill/>
          <a:ln>
            <a:noFill/>
          </a:ln>
        </p:spPr>
      </p:pic>
      <p:sp>
        <p:nvSpPr>
          <p:cNvPr id="89" name="Google Shape;89;p1">
            <a:extLst>
              <a:ext uri="{FF2B5EF4-FFF2-40B4-BE49-F238E27FC236}">
                <a16:creationId xmlns:a16="http://schemas.microsoft.com/office/drawing/2014/main" id="{8F3FD5CB-4F0B-E348-2243-8A289300E7B3}"/>
              </a:ext>
            </a:extLst>
          </p:cNvPr>
          <p:cNvSpPr/>
          <p:nvPr/>
        </p:nvSpPr>
        <p:spPr>
          <a:xfrm>
            <a:off x="134842" y="521528"/>
            <a:ext cx="4741958" cy="25545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CA" sz="3200" b="1" dirty="0">
                <a:solidFill>
                  <a:schemeClr val="lt1"/>
                </a:solidFill>
                <a:latin typeface="Montserrat"/>
                <a:ea typeface="Montserrat"/>
                <a:cs typeface="Montserrat"/>
                <a:sym typeface="Montserrat"/>
              </a:rPr>
              <a:t>BUILD OUR FIRST N8N AUTOMATION: TEXT SUMMARIZATION ENGINE</a:t>
            </a:r>
            <a:endParaRPr sz="3200" b="1" i="0" u="none" strike="noStrike" cap="none" dirty="0">
              <a:solidFill>
                <a:schemeClr val="lt1"/>
              </a:solidFill>
              <a:latin typeface="Montserrat"/>
              <a:ea typeface="Montserrat"/>
              <a:cs typeface="Montserrat"/>
              <a:sym typeface="Montserrat"/>
            </a:endParaRPr>
          </a:p>
        </p:txBody>
      </p:sp>
      <p:pic>
        <p:nvPicPr>
          <p:cNvPr id="90" name="Google Shape;90;p1">
            <a:extLst>
              <a:ext uri="{FF2B5EF4-FFF2-40B4-BE49-F238E27FC236}">
                <a16:creationId xmlns:a16="http://schemas.microsoft.com/office/drawing/2014/main" id="{59BEF97B-C69C-C05D-A310-599DBCA88053}"/>
              </a:ext>
            </a:extLst>
          </p:cNvPr>
          <p:cNvPicPr preferRelativeResize="0"/>
          <p:nvPr/>
        </p:nvPicPr>
        <p:blipFill rotWithShape="1">
          <a:blip r:embed="rId4">
            <a:alphaModFix/>
          </a:blip>
          <a:srcRect/>
          <a:stretch/>
        </p:blipFill>
        <p:spPr>
          <a:xfrm>
            <a:off x="134842" y="5586363"/>
            <a:ext cx="3856133" cy="1065672"/>
          </a:xfrm>
          <a:prstGeom prst="rect">
            <a:avLst/>
          </a:prstGeom>
          <a:noFill/>
          <a:ln>
            <a:noFill/>
          </a:ln>
        </p:spPr>
      </p:pic>
    </p:spTree>
    <p:extLst>
      <p:ext uri="{BB962C8B-B14F-4D97-AF65-F5344CB8AC3E}">
        <p14:creationId xmlns:p14="http://schemas.microsoft.com/office/powerpoint/2010/main" val="6922651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80">
          <a:extLst>
            <a:ext uri="{FF2B5EF4-FFF2-40B4-BE49-F238E27FC236}">
              <a16:creationId xmlns:a16="http://schemas.microsoft.com/office/drawing/2014/main" id="{C6C83820-0255-8F9D-43D0-D21906372390}"/>
            </a:ext>
          </a:extLst>
        </p:cNvPr>
        <p:cNvGrpSpPr/>
        <p:nvPr/>
      </p:nvGrpSpPr>
      <p:grpSpPr>
        <a:xfrm>
          <a:off x="0" y="0"/>
          <a:ext cx="0" cy="0"/>
          <a:chOff x="0" y="0"/>
          <a:chExt cx="0" cy="0"/>
        </a:xfrm>
      </p:grpSpPr>
      <p:pic>
        <p:nvPicPr>
          <p:cNvPr id="281" name="Google Shape;281;g3544fac4121_1_205">
            <a:extLst>
              <a:ext uri="{FF2B5EF4-FFF2-40B4-BE49-F238E27FC236}">
                <a16:creationId xmlns:a16="http://schemas.microsoft.com/office/drawing/2014/main" id="{C49CF1FC-3EAB-A1A9-02AC-07216A6DFCC0}"/>
              </a:ext>
            </a:extLst>
          </p:cNvPr>
          <p:cNvPicPr preferRelativeResize="0"/>
          <p:nvPr/>
        </p:nvPicPr>
        <p:blipFill rotWithShape="1">
          <a:blip r:embed="rId3">
            <a:alphaModFix/>
          </a:blip>
          <a:srcRect/>
          <a:stretch/>
        </p:blipFill>
        <p:spPr>
          <a:xfrm>
            <a:off x="-16386" y="0"/>
            <a:ext cx="12224773" cy="6857999"/>
          </a:xfrm>
          <a:prstGeom prst="rect">
            <a:avLst/>
          </a:prstGeom>
          <a:noFill/>
          <a:ln>
            <a:noFill/>
          </a:ln>
        </p:spPr>
      </p:pic>
      <p:pic>
        <p:nvPicPr>
          <p:cNvPr id="282" name="Google Shape;282;g3544fac4121_1_205">
            <a:extLst>
              <a:ext uri="{FF2B5EF4-FFF2-40B4-BE49-F238E27FC236}">
                <a16:creationId xmlns:a16="http://schemas.microsoft.com/office/drawing/2014/main" id="{54D24C53-0EDE-188F-3B18-19BE4CFE2243}"/>
              </a:ext>
            </a:extLst>
          </p:cNvPr>
          <p:cNvPicPr preferRelativeResize="0"/>
          <p:nvPr/>
        </p:nvPicPr>
        <p:blipFill rotWithShape="1">
          <a:blip r:embed="rId4">
            <a:alphaModFix/>
          </a:blip>
          <a:srcRect l="2731" t="18969" r="5592" b="23667"/>
          <a:stretch/>
        </p:blipFill>
        <p:spPr>
          <a:xfrm>
            <a:off x="9428854" y="90489"/>
            <a:ext cx="2763145" cy="477788"/>
          </a:xfrm>
          <a:prstGeom prst="rect">
            <a:avLst/>
          </a:prstGeom>
          <a:noFill/>
          <a:ln>
            <a:noFill/>
          </a:ln>
        </p:spPr>
      </p:pic>
      <p:sp>
        <p:nvSpPr>
          <p:cNvPr id="283" name="Google Shape;283;g3544fac4121_1_205">
            <a:extLst>
              <a:ext uri="{FF2B5EF4-FFF2-40B4-BE49-F238E27FC236}">
                <a16:creationId xmlns:a16="http://schemas.microsoft.com/office/drawing/2014/main" id="{0F9BBB4A-B422-57C1-416A-0620950023B1}"/>
              </a:ext>
            </a:extLst>
          </p:cNvPr>
          <p:cNvSpPr/>
          <p:nvPr/>
        </p:nvSpPr>
        <p:spPr>
          <a:xfrm>
            <a:off x="154722" y="90489"/>
            <a:ext cx="9827400" cy="461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400"/>
              <a:buFont typeface="Arial"/>
              <a:buNone/>
            </a:pPr>
            <a:r>
              <a:rPr lang="en-CA" sz="2400" dirty="0">
                <a:solidFill>
                  <a:schemeClr val="lt1"/>
                </a:solidFill>
                <a:latin typeface="Montserrat"/>
                <a:ea typeface="Montserrat"/>
                <a:cs typeface="Montserrat"/>
                <a:sym typeface="Montserrat"/>
              </a:rPr>
              <a:t>Writing in the “important” tab</a:t>
            </a:r>
            <a:endParaRPr dirty="0">
              <a:solidFill>
                <a:schemeClr val="dk1"/>
              </a:solidFill>
            </a:endParaRPr>
          </a:p>
          <a:p>
            <a:pPr marL="0" marR="0" lvl="0" indent="0" algn="l" rtl="0">
              <a:lnSpc>
                <a:spcPct val="100000"/>
              </a:lnSpc>
              <a:spcBef>
                <a:spcPts val="0"/>
              </a:spcBef>
              <a:spcAft>
                <a:spcPts val="0"/>
              </a:spcAft>
              <a:buClr>
                <a:srgbClr val="000000"/>
              </a:buClr>
              <a:buSzPts val="2400"/>
              <a:buFont typeface="Arial"/>
              <a:buNone/>
            </a:pPr>
            <a:endParaRPr sz="2400" dirty="0">
              <a:solidFill>
                <a:schemeClr val="lt1"/>
              </a:solidFill>
              <a:latin typeface="Montserrat"/>
              <a:ea typeface="Montserrat"/>
              <a:cs typeface="Montserrat"/>
              <a:sym typeface="Montserrat"/>
            </a:endParaRPr>
          </a:p>
        </p:txBody>
      </p:sp>
      <p:sp>
        <p:nvSpPr>
          <p:cNvPr id="284" name="Google Shape;284;g3544fac4121_1_205">
            <a:extLst>
              <a:ext uri="{FF2B5EF4-FFF2-40B4-BE49-F238E27FC236}">
                <a16:creationId xmlns:a16="http://schemas.microsoft.com/office/drawing/2014/main" id="{5B6AF6AD-8487-3A55-A523-1492E2DDF9FD}"/>
              </a:ext>
            </a:extLst>
          </p:cNvPr>
          <p:cNvSpPr txBox="1"/>
          <p:nvPr/>
        </p:nvSpPr>
        <p:spPr>
          <a:xfrm rot="5400000">
            <a:off x="9505625" y="3291320"/>
            <a:ext cx="51060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chemeClr val="accent3"/>
                </a:solidFill>
                <a:latin typeface="Calibri"/>
                <a:ea typeface="Calibri"/>
                <a:cs typeface="Calibri"/>
                <a:sym typeface="Calibri"/>
              </a:rPr>
              <a:t>© All rights reserved for Dr. Ryan Ahmed @Stemplicity Inc. </a:t>
            </a:r>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6C342FAA-3D39-B444-7983-9392A10B10AA}"/>
              </a:ext>
            </a:extLst>
          </p:cNvPr>
          <p:cNvPicPr>
            <a:picLocks noChangeAspect="1"/>
          </p:cNvPicPr>
          <p:nvPr/>
        </p:nvPicPr>
        <p:blipFill>
          <a:blip r:embed="rId5"/>
          <a:stretch>
            <a:fillRect/>
          </a:stretch>
        </p:blipFill>
        <p:spPr>
          <a:xfrm>
            <a:off x="985520" y="907670"/>
            <a:ext cx="9629484" cy="5246899"/>
          </a:xfrm>
          <a:prstGeom prst="rect">
            <a:avLst/>
          </a:prstGeom>
        </p:spPr>
      </p:pic>
    </p:spTree>
    <p:extLst>
      <p:ext uri="{BB962C8B-B14F-4D97-AF65-F5344CB8AC3E}">
        <p14:creationId xmlns:p14="http://schemas.microsoft.com/office/powerpoint/2010/main" val="12805528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80">
          <a:extLst>
            <a:ext uri="{FF2B5EF4-FFF2-40B4-BE49-F238E27FC236}">
              <a16:creationId xmlns:a16="http://schemas.microsoft.com/office/drawing/2014/main" id="{EE2BE4EE-2E64-0533-2EC3-35860EA09605}"/>
            </a:ext>
          </a:extLst>
        </p:cNvPr>
        <p:cNvGrpSpPr/>
        <p:nvPr/>
      </p:nvGrpSpPr>
      <p:grpSpPr>
        <a:xfrm>
          <a:off x="0" y="0"/>
          <a:ext cx="0" cy="0"/>
          <a:chOff x="0" y="0"/>
          <a:chExt cx="0" cy="0"/>
        </a:xfrm>
      </p:grpSpPr>
      <p:pic>
        <p:nvPicPr>
          <p:cNvPr id="281" name="Google Shape;281;g3544fac4121_1_205">
            <a:extLst>
              <a:ext uri="{FF2B5EF4-FFF2-40B4-BE49-F238E27FC236}">
                <a16:creationId xmlns:a16="http://schemas.microsoft.com/office/drawing/2014/main" id="{C029A018-9932-ACB1-1CEE-0157C3C29B35}"/>
              </a:ext>
            </a:extLst>
          </p:cNvPr>
          <p:cNvPicPr preferRelativeResize="0"/>
          <p:nvPr/>
        </p:nvPicPr>
        <p:blipFill rotWithShape="1">
          <a:blip r:embed="rId3">
            <a:alphaModFix/>
          </a:blip>
          <a:srcRect/>
          <a:stretch/>
        </p:blipFill>
        <p:spPr>
          <a:xfrm>
            <a:off x="-16386" y="0"/>
            <a:ext cx="12224773" cy="6857999"/>
          </a:xfrm>
          <a:prstGeom prst="rect">
            <a:avLst/>
          </a:prstGeom>
          <a:noFill/>
          <a:ln>
            <a:noFill/>
          </a:ln>
        </p:spPr>
      </p:pic>
      <p:pic>
        <p:nvPicPr>
          <p:cNvPr id="282" name="Google Shape;282;g3544fac4121_1_205">
            <a:extLst>
              <a:ext uri="{FF2B5EF4-FFF2-40B4-BE49-F238E27FC236}">
                <a16:creationId xmlns:a16="http://schemas.microsoft.com/office/drawing/2014/main" id="{5174EF91-36E1-B015-E1E8-6B06149334EB}"/>
              </a:ext>
            </a:extLst>
          </p:cNvPr>
          <p:cNvPicPr preferRelativeResize="0"/>
          <p:nvPr/>
        </p:nvPicPr>
        <p:blipFill rotWithShape="1">
          <a:blip r:embed="rId4">
            <a:alphaModFix/>
          </a:blip>
          <a:srcRect l="2731" t="18969" r="5592" b="23667"/>
          <a:stretch/>
        </p:blipFill>
        <p:spPr>
          <a:xfrm>
            <a:off x="9428854" y="90489"/>
            <a:ext cx="2763145" cy="477788"/>
          </a:xfrm>
          <a:prstGeom prst="rect">
            <a:avLst/>
          </a:prstGeom>
          <a:noFill/>
          <a:ln>
            <a:noFill/>
          </a:ln>
        </p:spPr>
      </p:pic>
      <p:sp>
        <p:nvSpPr>
          <p:cNvPr id="283" name="Google Shape;283;g3544fac4121_1_205">
            <a:extLst>
              <a:ext uri="{FF2B5EF4-FFF2-40B4-BE49-F238E27FC236}">
                <a16:creationId xmlns:a16="http://schemas.microsoft.com/office/drawing/2014/main" id="{1B38CBA5-CB99-B6C5-6E7B-44A40C325EEB}"/>
              </a:ext>
            </a:extLst>
          </p:cNvPr>
          <p:cNvSpPr/>
          <p:nvPr/>
        </p:nvSpPr>
        <p:spPr>
          <a:xfrm>
            <a:off x="154722" y="90489"/>
            <a:ext cx="9827400" cy="461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400"/>
              <a:buFont typeface="Arial"/>
              <a:buNone/>
            </a:pPr>
            <a:r>
              <a:rPr lang="en-CA" sz="2400" dirty="0">
                <a:solidFill>
                  <a:schemeClr val="lt1"/>
                </a:solidFill>
                <a:latin typeface="Montserrat"/>
                <a:ea typeface="Montserrat"/>
                <a:cs typeface="Montserrat"/>
                <a:sym typeface="Montserrat"/>
              </a:rPr>
              <a:t>AI Agent 2 Setup</a:t>
            </a:r>
            <a:endParaRPr dirty="0">
              <a:solidFill>
                <a:schemeClr val="dk1"/>
              </a:solidFill>
            </a:endParaRPr>
          </a:p>
          <a:p>
            <a:pPr marL="0" marR="0" lvl="0" indent="0" algn="l" rtl="0">
              <a:lnSpc>
                <a:spcPct val="100000"/>
              </a:lnSpc>
              <a:spcBef>
                <a:spcPts val="0"/>
              </a:spcBef>
              <a:spcAft>
                <a:spcPts val="0"/>
              </a:spcAft>
              <a:buClr>
                <a:srgbClr val="000000"/>
              </a:buClr>
              <a:buSzPts val="2400"/>
              <a:buFont typeface="Arial"/>
              <a:buNone/>
            </a:pPr>
            <a:endParaRPr sz="2400" dirty="0">
              <a:solidFill>
                <a:schemeClr val="lt1"/>
              </a:solidFill>
              <a:latin typeface="Montserrat"/>
              <a:ea typeface="Montserrat"/>
              <a:cs typeface="Montserrat"/>
              <a:sym typeface="Montserrat"/>
            </a:endParaRPr>
          </a:p>
        </p:txBody>
      </p:sp>
      <p:sp>
        <p:nvSpPr>
          <p:cNvPr id="284" name="Google Shape;284;g3544fac4121_1_205">
            <a:extLst>
              <a:ext uri="{FF2B5EF4-FFF2-40B4-BE49-F238E27FC236}">
                <a16:creationId xmlns:a16="http://schemas.microsoft.com/office/drawing/2014/main" id="{78D72C41-DA0A-53D6-3189-975582B5E8BA}"/>
              </a:ext>
            </a:extLst>
          </p:cNvPr>
          <p:cNvSpPr txBox="1"/>
          <p:nvPr/>
        </p:nvSpPr>
        <p:spPr>
          <a:xfrm rot="5400000">
            <a:off x="9505625" y="3291320"/>
            <a:ext cx="51060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chemeClr val="accent3"/>
                </a:solidFill>
                <a:latin typeface="Calibri"/>
                <a:ea typeface="Calibri"/>
                <a:cs typeface="Calibri"/>
                <a:sym typeface="Calibri"/>
              </a:rPr>
              <a:t>© All rights reserved for Dr. Ryan Ahmed @Stemplicity Inc. </a:t>
            </a:r>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B9708DFF-2133-2EFB-DD12-8F463746B9B0}"/>
              </a:ext>
            </a:extLst>
          </p:cNvPr>
          <p:cNvPicPr>
            <a:picLocks noChangeAspect="1"/>
          </p:cNvPicPr>
          <p:nvPr/>
        </p:nvPicPr>
        <p:blipFill>
          <a:blip r:embed="rId5"/>
          <a:srcRect r="40234"/>
          <a:stretch/>
        </p:blipFill>
        <p:spPr>
          <a:xfrm>
            <a:off x="5783241" y="843554"/>
            <a:ext cx="5973371" cy="5279383"/>
          </a:xfrm>
          <a:prstGeom prst="rect">
            <a:avLst/>
          </a:prstGeom>
        </p:spPr>
      </p:pic>
      <p:sp>
        <p:nvSpPr>
          <p:cNvPr id="5" name="TextBox 4">
            <a:extLst>
              <a:ext uri="{FF2B5EF4-FFF2-40B4-BE49-F238E27FC236}">
                <a16:creationId xmlns:a16="http://schemas.microsoft.com/office/drawing/2014/main" id="{92C53213-4A22-34C0-6CF2-2043B8367F8C}"/>
              </a:ext>
            </a:extLst>
          </p:cNvPr>
          <p:cNvSpPr txBox="1"/>
          <p:nvPr/>
        </p:nvSpPr>
        <p:spPr>
          <a:xfrm>
            <a:off x="302724" y="682668"/>
            <a:ext cx="5347854" cy="5632311"/>
          </a:xfrm>
          <a:prstGeom prst="rect">
            <a:avLst/>
          </a:prstGeom>
          <a:noFill/>
        </p:spPr>
        <p:txBody>
          <a:bodyPr wrap="square">
            <a:spAutoFit/>
          </a:bodyPr>
          <a:lstStyle/>
          <a:p>
            <a:r>
              <a:rPr lang="en-CA" sz="1000" dirty="0"/>
              <a:t>## AI Email Assistant Prompt: Meeting Scheduling + Calendar Integration</a:t>
            </a:r>
          </a:p>
          <a:p>
            <a:r>
              <a:rPr lang="en-CA" sz="1000" dirty="0"/>
              <a:t>You are an intelligent email assistant with access to both email content and our calendar system. Given the structured output from an email classification model, perform the following actions:</a:t>
            </a:r>
          </a:p>
          <a:p>
            <a:endParaRPr lang="en-CA" sz="1000" dirty="0"/>
          </a:p>
          <a:p>
            <a:r>
              <a:rPr lang="en-CA" sz="1000" dirty="0"/>
              <a:t>Current data {{ $now }}</a:t>
            </a:r>
          </a:p>
          <a:p>
            <a:endParaRPr lang="en-CA" sz="1000" dirty="0"/>
          </a:p>
          <a:p>
            <a:r>
              <a:rPr lang="en-CA" sz="1000" dirty="0"/>
              <a:t>---### Input:      </a:t>
            </a:r>
          </a:p>
          <a:p>
            <a:r>
              <a:rPr lang="en-CA" sz="1000" dirty="0"/>
              <a:t>"category": {{ $</a:t>
            </a:r>
            <a:r>
              <a:rPr lang="en-CA" sz="1000" dirty="0" err="1"/>
              <a:t>json.output.category</a:t>
            </a:r>
            <a:r>
              <a:rPr lang="en-CA" sz="1000" dirty="0"/>
              <a:t> }},     </a:t>
            </a:r>
          </a:p>
          <a:p>
            <a:r>
              <a:rPr lang="en-CA" sz="1000" dirty="0"/>
              <a:t>"</a:t>
            </a:r>
            <a:r>
              <a:rPr lang="en-CA" sz="1000" dirty="0" err="1"/>
              <a:t>isRelevantPromotion</a:t>
            </a:r>
            <a:r>
              <a:rPr lang="en-CA" sz="1000" dirty="0"/>
              <a:t>":{{ $</a:t>
            </a:r>
            <a:r>
              <a:rPr lang="en-CA" sz="1000" dirty="0" err="1"/>
              <a:t>json.output.isRelevantPromotion</a:t>
            </a:r>
            <a:r>
              <a:rPr lang="en-CA" sz="1000" dirty="0"/>
              <a:t> }},      </a:t>
            </a:r>
          </a:p>
          <a:p>
            <a:r>
              <a:rPr lang="en-CA" sz="1000" dirty="0"/>
              <a:t>"</a:t>
            </a:r>
            <a:r>
              <a:rPr lang="en-CA" sz="1000" dirty="0" err="1"/>
              <a:t>offerDetails</a:t>
            </a:r>
            <a:r>
              <a:rPr lang="en-CA" sz="1000" dirty="0"/>
              <a:t>": {{ $</a:t>
            </a:r>
            <a:r>
              <a:rPr lang="en-CA" sz="1000" dirty="0" err="1"/>
              <a:t>json.output.offerDetails</a:t>
            </a:r>
            <a:r>
              <a:rPr lang="en-CA" sz="1000" dirty="0"/>
              <a:t> }},      </a:t>
            </a:r>
          </a:p>
          <a:p>
            <a:r>
              <a:rPr lang="en-CA" sz="1000" dirty="0"/>
              <a:t>"</a:t>
            </a:r>
            <a:r>
              <a:rPr lang="en-CA" sz="1000" dirty="0" err="1"/>
              <a:t>brandName</a:t>
            </a:r>
            <a:r>
              <a:rPr lang="en-CA" sz="1000" dirty="0"/>
              <a:t>": {{ $</a:t>
            </a:r>
            <a:r>
              <a:rPr lang="en-CA" sz="1000" dirty="0" err="1"/>
              <a:t>json.output.offerDetails</a:t>
            </a:r>
            <a:r>
              <a:rPr lang="en-CA" sz="1000" dirty="0"/>
              <a:t> }},      </a:t>
            </a:r>
          </a:p>
          <a:p>
            <a:r>
              <a:rPr lang="en-CA" sz="1000" dirty="0"/>
              <a:t>"</a:t>
            </a:r>
            <a:r>
              <a:rPr lang="en-CA" sz="1000" dirty="0" err="1"/>
              <a:t>proposedTime</a:t>
            </a:r>
            <a:r>
              <a:rPr lang="en-CA" sz="1000" dirty="0"/>
              <a:t>": {{ $</a:t>
            </a:r>
            <a:r>
              <a:rPr lang="en-CA" sz="1000" dirty="0" err="1"/>
              <a:t>json.output.proposedTime</a:t>
            </a:r>
            <a:r>
              <a:rPr lang="en-CA" sz="1000" dirty="0"/>
              <a:t> }},      </a:t>
            </a:r>
          </a:p>
          <a:p>
            <a:r>
              <a:rPr lang="en-CA" sz="1000" dirty="0"/>
              <a:t>"</a:t>
            </a:r>
            <a:r>
              <a:rPr lang="en-CA" sz="1000" dirty="0" err="1"/>
              <a:t>meetingTopic</a:t>
            </a:r>
            <a:r>
              <a:rPr lang="en-CA" sz="1000" dirty="0"/>
              <a:t>": {{ $</a:t>
            </a:r>
            <a:r>
              <a:rPr lang="en-CA" sz="1000" dirty="0" err="1"/>
              <a:t>json.output.meetingTopic</a:t>
            </a:r>
            <a:r>
              <a:rPr lang="en-CA" sz="1000" dirty="0"/>
              <a:t> }},      </a:t>
            </a:r>
          </a:p>
          <a:p>
            <a:r>
              <a:rPr lang="en-CA" sz="1000" dirty="0"/>
              <a:t>"</a:t>
            </a:r>
            <a:r>
              <a:rPr lang="en-CA" sz="1000" dirty="0" err="1"/>
              <a:t>senderEmail</a:t>
            </a:r>
            <a:r>
              <a:rPr lang="en-CA" sz="1000" dirty="0"/>
              <a:t>":{{ $</a:t>
            </a:r>
            <a:r>
              <a:rPr lang="en-CA" sz="1000" dirty="0" err="1"/>
              <a:t>json.output.senderEmail</a:t>
            </a:r>
            <a:r>
              <a:rPr lang="en-CA" sz="1000" dirty="0"/>
              <a:t> }},      </a:t>
            </a:r>
          </a:p>
          <a:p>
            <a:r>
              <a:rPr lang="en-CA" sz="1000" dirty="0"/>
              <a:t>"</a:t>
            </a:r>
            <a:r>
              <a:rPr lang="en-CA" sz="1000" dirty="0" err="1"/>
              <a:t>reasonWhyImportant</a:t>
            </a:r>
            <a:r>
              <a:rPr lang="en-CA" sz="1000" dirty="0"/>
              <a:t>": {{ $</a:t>
            </a:r>
            <a:r>
              <a:rPr lang="en-CA" sz="1000" dirty="0" err="1"/>
              <a:t>json.output.reasonWhyImportant</a:t>
            </a:r>
            <a:r>
              <a:rPr lang="en-CA" sz="1000" dirty="0"/>
              <a:t> }}</a:t>
            </a:r>
          </a:p>
          <a:p>
            <a:endParaRPr lang="en-CA" sz="1000" dirty="0"/>
          </a:p>
          <a:p>
            <a:r>
              <a:rPr lang="en-CA" sz="1000" dirty="0"/>
              <a:t>### Instructions:</a:t>
            </a:r>
          </a:p>
          <a:p>
            <a:r>
              <a:rPr lang="en-CA" sz="1000" dirty="0"/>
              <a:t>1. **If `</a:t>
            </a:r>
            <a:r>
              <a:rPr lang="en-CA" sz="1000" dirty="0" err="1"/>
              <a:t>proposedTime</a:t>
            </a:r>
            <a:r>
              <a:rPr lang="en-CA" sz="1000" dirty="0"/>
              <a:t>` is not empty**:    </a:t>
            </a:r>
          </a:p>
          <a:p>
            <a:r>
              <a:rPr lang="en-CA" sz="1000" dirty="0"/>
              <a:t>- Check availability in the connected calendar tool.    </a:t>
            </a:r>
          </a:p>
          <a:p>
            <a:r>
              <a:rPr lang="en-CA" sz="1000" dirty="0"/>
              <a:t>- **If available**:        </a:t>
            </a:r>
          </a:p>
          <a:p>
            <a:r>
              <a:rPr lang="en-CA" sz="1000" dirty="0"/>
              <a:t>- Block that time with the `</a:t>
            </a:r>
            <a:r>
              <a:rPr lang="en-CA" sz="1000" dirty="0" err="1"/>
              <a:t>meetingTopic</a:t>
            </a:r>
            <a:r>
              <a:rPr lang="en-CA" sz="1000" dirty="0"/>
              <a:t>`.        </a:t>
            </a:r>
          </a:p>
          <a:p>
            <a:r>
              <a:rPr lang="en-CA" sz="1000" dirty="0"/>
              <a:t>- Invite `</a:t>
            </a:r>
            <a:r>
              <a:rPr lang="en-CA" sz="1000" dirty="0" err="1"/>
              <a:t>senderEmail</a:t>
            </a:r>
            <a:r>
              <a:rPr lang="en-CA" sz="1000" dirty="0"/>
              <a:t>`.        </a:t>
            </a:r>
          </a:p>
          <a:p>
            <a:r>
              <a:rPr lang="en-CA" sz="1000" dirty="0"/>
              <a:t>- Draft reply:                        </a:t>
            </a:r>
          </a:p>
          <a:p>
            <a:r>
              <a:rPr lang="en-CA" sz="1000" dirty="0"/>
              <a:t>&gt; "Thank you for your email. The proposed time of [insert time] works well for us. I've added it to our calendar. Looking forward to the discussion."            </a:t>
            </a:r>
          </a:p>
          <a:p>
            <a:r>
              <a:rPr lang="en-CA" sz="1000" dirty="0"/>
              <a:t>&gt;     - **If not available**:        </a:t>
            </a:r>
          </a:p>
          <a:p>
            <a:r>
              <a:rPr lang="en-CA" sz="1000" dirty="0"/>
              <a:t>- Search for the next 30-minute free slot within 2 business days.        </a:t>
            </a:r>
          </a:p>
          <a:p>
            <a:r>
              <a:rPr lang="en-CA" sz="1000" dirty="0"/>
              <a:t>- If found, draft reply:                        </a:t>
            </a:r>
          </a:p>
          <a:p>
            <a:r>
              <a:rPr lang="en-CA" sz="1000" dirty="0"/>
              <a:t>&gt; "Thank you for your email. Unfortunately, we’re not available at the proposed time. Would [insert alternate time] work for you instead? Let us know and we’ll send over the invite."            </a:t>
            </a:r>
          </a:p>
          <a:p>
            <a:r>
              <a:rPr lang="en-CA" sz="1000" dirty="0"/>
              <a:t>&gt;         - If no alternative found, escalate to manual review.</a:t>
            </a:r>
          </a:p>
          <a:p>
            <a:endParaRPr lang="en-CA" sz="1000" dirty="0"/>
          </a:p>
          <a:p>
            <a:endParaRPr lang="en-CA" sz="1000" dirty="0"/>
          </a:p>
          <a:p>
            <a:r>
              <a:rPr lang="en-CA" sz="1000" dirty="0"/>
              <a:t>2. **If `</a:t>
            </a:r>
            <a:r>
              <a:rPr lang="en-CA" sz="1000" dirty="0" err="1"/>
              <a:t>proposedTime</a:t>
            </a:r>
            <a:r>
              <a:rPr lang="en-CA" sz="1000" dirty="0"/>
              <a:t>` is empty**:    </a:t>
            </a:r>
          </a:p>
          <a:p>
            <a:r>
              <a:rPr lang="en-CA" sz="1000" dirty="0"/>
              <a:t>- Do not trigger calendar workflow.    - Log the `</a:t>
            </a:r>
            <a:r>
              <a:rPr lang="en-CA" sz="1000" dirty="0" err="1"/>
              <a:t>reasonWhyImportant</a:t>
            </a:r>
            <a:r>
              <a:rPr lang="en-CA" sz="1000" dirty="0"/>
              <a:t>` for internal reference. </a:t>
            </a:r>
          </a:p>
        </p:txBody>
      </p:sp>
    </p:spTree>
    <p:extLst>
      <p:ext uri="{BB962C8B-B14F-4D97-AF65-F5344CB8AC3E}">
        <p14:creationId xmlns:p14="http://schemas.microsoft.com/office/powerpoint/2010/main" val="15027859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80">
          <a:extLst>
            <a:ext uri="{FF2B5EF4-FFF2-40B4-BE49-F238E27FC236}">
              <a16:creationId xmlns:a16="http://schemas.microsoft.com/office/drawing/2014/main" id="{E11F8291-358D-4AAD-48D7-B5BC5F791CF5}"/>
            </a:ext>
          </a:extLst>
        </p:cNvPr>
        <p:cNvGrpSpPr/>
        <p:nvPr/>
      </p:nvGrpSpPr>
      <p:grpSpPr>
        <a:xfrm>
          <a:off x="0" y="0"/>
          <a:ext cx="0" cy="0"/>
          <a:chOff x="0" y="0"/>
          <a:chExt cx="0" cy="0"/>
        </a:xfrm>
      </p:grpSpPr>
      <p:pic>
        <p:nvPicPr>
          <p:cNvPr id="281" name="Google Shape;281;g3544fac4121_1_205">
            <a:extLst>
              <a:ext uri="{FF2B5EF4-FFF2-40B4-BE49-F238E27FC236}">
                <a16:creationId xmlns:a16="http://schemas.microsoft.com/office/drawing/2014/main" id="{C67CF76F-DB3E-529E-7271-785170677855}"/>
              </a:ext>
            </a:extLst>
          </p:cNvPr>
          <p:cNvPicPr preferRelativeResize="0"/>
          <p:nvPr/>
        </p:nvPicPr>
        <p:blipFill rotWithShape="1">
          <a:blip r:embed="rId3">
            <a:alphaModFix/>
          </a:blip>
          <a:srcRect/>
          <a:stretch/>
        </p:blipFill>
        <p:spPr>
          <a:xfrm>
            <a:off x="-16386" y="0"/>
            <a:ext cx="12224773" cy="6857999"/>
          </a:xfrm>
          <a:prstGeom prst="rect">
            <a:avLst/>
          </a:prstGeom>
          <a:noFill/>
          <a:ln>
            <a:noFill/>
          </a:ln>
        </p:spPr>
      </p:pic>
      <p:pic>
        <p:nvPicPr>
          <p:cNvPr id="282" name="Google Shape;282;g3544fac4121_1_205">
            <a:extLst>
              <a:ext uri="{FF2B5EF4-FFF2-40B4-BE49-F238E27FC236}">
                <a16:creationId xmlns:a16="http://schemas.microsoft.com/office/drawing/2014/main" id="{05A9E75B-0891-EE04-C176-36B114312CD1}"/>
              </a:ext>
            </a:extLst>
          </p:cNvPr>
          <p:cNvPicPr preferRelativeResize="0"/>
          <p:nvPr/>
        </p:nvPicPr>
        <p:blipFill rotWithShape="1">
          <a:blip r:embed="rId4">
            <a:alphaModFix/>
          </a:blip>
          <a:srcRect l="2731" t="18969" r="5592" b="23667"/>
          <a:stretch/>
        </p:blipFill>
        <p:spPr>
          <a:xfrm>
            <a:off x="9428854" y="90489"/>
            <a:ext cx="2763145" cy="477788"/>
          </a:xfrm>
          <a:prstGeom prst="rect">
            <a:avLst/>
          </a:prstGeom>
          <a:noFill/>
          <a:ln>
            <a:noFill/>
          </a:ln>
        </p:spPr>
      </p:pic>
      <p:sp>
        <p:nvSpPr>
          <p:cNvPr id="283" name="Google Shape;283;g3544fac4121_1_205">
            <a:extLst>
              <a:ext uri="{FF2B5EF4-FFF2-40B4-BE49-F238E27FC236}">
                <a16:creationId xmlns:a16="http://schemas.microsoft.com/office/drawing/2014/main" id="{3CD57F44-7DE7-FE01-5244-637348DD576A}"/>
              </a:ext>
            </a:extLst>
          </p:cNvPr>
          <p:cNvSpPr/>
          <p:nvPr/>
        </p:nvSpPr>
        <p:spPr>
          <a:xfrm>
            <a:off x="154722" y="90489"/>
            <a:ext cx="9827400" cy="461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400"/>
              <a:buFont typeface="Arial"/>
              <a:buNone/>
            </a:pPr>
            <a:r>
              <a:rPr lang="en-CA" sz="2400" dirty="0">
                <a:solidFill>
                  <a:schemeClr val="lt1"/>
                </a:solidFill>
                <a:latin typeface="Montserrat"/>
                <a:ea typeface="Montserrat"/>
                <a:cs typeface="Montserrat"/>
                <a:sym typeface="Montserrat"/>
              </a:rPr>
              <a:t>Setup the calendar</a:t>
            </a:r>
            <a:endParaRPr dirty="0">
              <a:solidFill>
                <a:schemeClr val="dk1"/>
              </a:solidFill>
            </a:endParaRPr>
          </a:p>
          <a:p>
            <a:pPr marL="0" marR="0" lvl="0" indent="0" algn="l" rtl="0">
              <a:lnSpc>
                <a:spcPct val="100000"/>
              </a:lnSpc>
              <a:spcBef>
                <a:spcPts val="0"/>
              </a:spcBef>
              <a:spcAft>
                <a:spcPts val="0"/>
              </a:spcAft>
              <a:buClr>
                <a:srgbClr val="000000"/>
              </a:buClr>
              <a:buSzPts val="2400"/>
              <a:buFont typeface="Arial"/>
              <a:buNone/>
            </a:pPr>
            <a:endParaRPr sz="2400" dirty="0">
              <a:solidFill>
                <a:schemeClr val="lt1"/>
              </a:solidFill>
              <a:latin typeface="Montserrat"/>
              <a:ea typeface="Montserrat"/>
              <a:cs typeface="Montserrat"/>
              <a:sym typeface="Montserrat"/>
            </a:endParaRPr>
          </a:p>
        </p:txBody>
      </p:sp>
      <p:sp>
        <p:nvSpPr>
          <p:cNvPr id="284" name="Google Shape;284;g3544fac4121_1_205">
            <a:extLst>
              <a:ext uri="{FF2B5EF4-FFF2-40B4-BE49-F238E27FC236}">
                <a16:creationId xmlns:a16="http://schemas.microsoft.com/office/drawing/2014/main" id="{53B2702D-76D2-EB5F-510B-27F2C101EA97}"/>
              </a:ext>
            </a:extLst>
          </p:cNvPr>
          <p:cNvSpPr txBox="1"/>
          <p:nvPr/>
        </p:nvSpPr>
        <p:spPr>
          <a:xfrm rot="5400000">
            <a:off x="9505625" y="3291320"/>
            <a:ext cx="51060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chemeClr val="accent3"/>
                </a:solidFill>
                <a:latin typeface="Calibri"/>
                <a:ea typeface="Calibri"/>
                <a:cs typeface="Calibri"/>
                <a:sym typeface="Calibri"/>
              </a:rPr>
              <a:t>© All rights reserved for Dr. Ryan Ahmed @Stemplicity Inc. </a:t>
            </a:r>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95EDB3D6-59F2-5D9B-AA58-3D0B6EA0B292}"/>
              </a:ext>
            </a:extLst>
          </p:cNvPr>
          <p:cNvPicPr>
            <a:picLocks noChangeAspect="1"/>
          </p:cNvPicPr>
          <p:nvPr/>
        </p:nvPicPr>
        <p:blipFill>
          <a:blip r:embed="rId5"/>
          <a:stretch>
            <a:fillRect/>
          </a:stretch>
        </p:blipFill>
        <p:spPr>
          <a:xfrm>
            <a:off x="246335" y="824543"/>
            <a:ext cx="6847193" cy="3810161"/>
          </a:xfrm>
          <a:prstGeom prst="rect">
            <a:avLst/>
          </a:prstGeom>
        </p:spPr>
      </p:pic>
      <p:pic>
        <p:nvPicPr>
          <p:cNvPr id="5" name="Picture 4">
            <a:extLst>
              <a:ext uri="{FF2B5EF4-FFF2-40B4-BE49-F238E27FC236}">
                <a16:creationId xmlns:a16="http://schemas.microsoft.com/office/drawing/2014/main" id="{DCCD7C75-9665-1127-7898-A33A88B36CDD}"/>
              </a:ext>
            </a:extLst>
          </p:cNvPr>
          <p:cNvPicPr>
            <a:picLocks noChangeAspect="1"/>
          </p:cNvPicPr>
          <p:nvPr/>
        </p:nvPicPr>
        <p:blipFill>
          <a:blip r:embed="rId6"/>
          <a:stretch>
            <a:fillRect/>
          </a:stretch>
        </p:blipFill>
        <p:spPr>
          <a:xfrm>
            <a:off x="3435441" y="2359175"/>
            <a:ext cx="7553584" cy="4133168"/>
          </a:xfrm>
          <a:prstGeom prst="rect">
            <a:avLst/>
          </a:prstGeom>
        </p:spPr>
      </p:pic>
    </p:spTree>
    <p:extLst>
      <p:ext uri="{BB962C8B-B14F-4D97-AF65-F5344CB8AC3E}">
        <p14:creationId xmlns:p14="http://schemas.microsoft.com/office/powerpoint/2010/main" val="25130436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64">
          <a:extLst>
            <a:ext uri="{FF2B5EF4-FFF2-40B4-BE49-F238E27FC236}">
              <a16:creationId xmlns:a16="http://schemas.microsoft.com/office/drawing/2014/main" id="{65E00861-1E7A-D3EC-D531-A7146AAA4BE7}"/>
            </a:ext>
          </a:extLst>
        </p:cNvPr>
        <p:cNvGrpSpPr/>
        <p:nvPr/>
      </p:nvGrpSpPr>
      <p:grpSpPr>
        <a:xfrm>
          <a:off x="0" y="0"/>
          <a:ext cx="0" cy="0"/>
          <a:chOff x="0" y="0"/>
          <a:chExt cx="0" cy="0"/>
        </a:xfrm>
      </p:grpSpPr>
      <p:pic>
        <p:nvPicPr>
          <p:cNvPr id="265" name="Google Shape;265;g3544fac4121_1_189">
            <a:extLst>
              <a:ext uri="{FF2B5EF4-FFF2-40B4-BE49-F238E27FC236}">
                <a16:creationId xmlns:a16="http://schemas.microsoft.com/office/drawing/2014/main" id="{AACA9923-0631-801A-3663-9F9DF25814E0}"/>
              </a:ext>
            </a:extLst>
          </p:cNvPr>
          <p:cNvPicPr preferRelativeResize="0"/>
          <p:nvPr/>
        </p:nvPicPr>
        <p:blipFill rotWithShape="1">
          <a:blip r:embed="rId3">
            <a:alphaModFix/>
          </a:blip>
          <a:srcRect/>
          <a:stretch/>
        </p:blipFill>
        <p:spPr>
          <a:xfrm>
            <a:off x="-6382" y="-1"/>
            <a:ext cx="12198381" cy="6858001"/>
          </a:xfrm>
          <a:prstGeom prst="rect">
            <a:avLst/>
          </a:prstGeom>
          <a:noFill/>
          <a:ln>
            <a:noFill/>
          </a:ln>
        </p:spPr>
      </p:pic>
      <p:sp>
        <p:nvSpPr>
          <p:cNvPr id="266" name="Google Shape;266;g3544fac4121_1_189">
            <a:extLst>
              <a:ext uri="{FF2B5EF4-FFF2-40B4-BE49-F238E27FC236}">
                <a16:creationId xmlns:a16="http://schemas.microsoft.com/office/drawing/2014/main" id="{A3E1798E-E8AA-C210-CF5C-4A96557CBA25}"/>
              </a:ext>
            </a:extLst>
          </p:cNvPr>
          <p:cNvSpPr/>
          <p:nvPr/>
        </p:nvSpPr>
        <p:spPr>
          <a:xfrm>
            <a:off x="134842" y="521528"/>
            <a:ext cx="4742100" cy="2062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CA" sz="3200" b="1" dirty="0">
                <a:solidFill>
                  <a:schemeClr val="lt1"/>
                </a:solidFill>
                <a:latin typeface="Montserrat"/>
                <a:ea typeface="Montserrat"/>
                <a:cs typeface="Montserrat"/>
                <a:sym typeface="Montserrat"/>
              </a:rPr>
              <a:t>EXPLORE WORKFLOWS IN EXISTING TEMPLATES</a:t>
            </a:r>
            <a:endParaRPr sz="3200" b="1" i="0" u="none" strike="noStrike" cap="none" dirty="0">
              <a:solidFill>
                <a:schemeClr val="lt1"/>
              </a:solidFill>
              <a:latin typeface="Montserrat"/>
              <a:ea typeface="Montserrat"/>
              <a:cs typeface="Montserrat"/>
              <a:sym typeface="Montserrat"/>
            </a:endParaRPr>
          </a:p>
        </p:txBody>
      </p:sp>
      <p:pic>
        <p:nvPicPr>
          <p:cNvPr id="267" name="Google Shape;267;g3544fac4121_1_189">
            <a:extLst>
              <a:ext uri="{FF2B5EF4-FFF2-40B4-BE49-F238E27FC236}">
                <a16:creationId xmlns:a16="http://schemas.microsoft.com/office/drawing/2014/main" id="{16463B08-F9DB-6659-2D9C-3AB7A0D04024}"/>
              </a:ext>
            </a:extLst>
          </p:cNvPr>
          <p:cNvPicPr preferRelativeResize="0"/>
          <p:nvPr/>
        </p:nvPicPr>
        <p:blipFill rotWithShape="1">
          <a:blip r:embed="rId4">
            <a:alphaModFix/>
          </a:blip>
          <a:srcRect/>
          <a:stretch/>
        </p:blipFill>
        <p:spPr>
          <a:xfrm>
            <a:off x="134842" y="5586363"/>
            <a:ext cx="3856132" cy="1065672"/>
          </a:xfrm>
          <a:prstGeom prst="rect">
            <a:avLst/>
          </a:prstGeom>
          <a:noFill/>
          <a:ln>
            <a:noFill/>
          </a:ln>
        </p:spPr>
      </p:pic>
    </p:spTree>
    <p:extLst>
      <p:ext uri="{BB962C8B-B14F-4D97-AF65-F5344CB8AC3E}">
        <p14:creationId xmlns:p14="http://schemas.microsoft.com/office/powerpoint/2010/main" val="4203229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80">
          <a:extLst>
            <a:ext uri="{FF2B5EF4-FFF2-40B4-BE49-F238E27FC236}">
              <a16:creationId xmlns:a16="http://schemas.microsoft.com/office/drawing/2014/main" id="{F10DC74B-18E4-A4AE-4647-570D6AC3F6DA}"/>
            </a:ext>
          </a:extLst>
        </p:cNvPr>
        <p:cNvGrpSpPr/>
        <p:nvPr/>
      </p:nvGrpSpPr>
      <p:grpSpPr>
        <a:xfrm>
          <a:off x="0" y="0"/>
          <a:ext cx="0" cy="0"/>
          <a:chOff x="0" y="0"/>
          <a:chExt cx="0" cy="0"/>
        </a:xfrm>
      </p:grpSpPr>
      <p:pic>
        <p:nvPicPr>
          <p:cNvPr id="281" name="Google Shape;281;g3544fac4121_1_205">
            <a:extLst>
              <a:ext uri="{FF2B5EF4-FFF2-40B4-BE49-F238E27FC236}">
                <a16:creationId xmlns:a16="http://schemas.microsoft.com/office/drawing/2014/main" id="{BC768F3F-4BBA-1358-09D6-395579F60D0C}"/>
              </a:ext>
            </a:extLst>
          </p:cNvPr>
          <p:cNvPicPr preferRelativeResize="0"/>
          <p:nvPr/>
        </p:nvPicPr>
        <p:blipFill rotWithShape="1">
          <a:blip r:embed="rId3">
            <a:alphaModFix/>
          </a:blip>
          <a:srcRect/>
          <a:stretch/>
        </p:blipFill>
        <p:spPr>
          <a:xfrm>
            <a:off x="-16386" y="0"/>
            <a:ext cx="12224773" cy="6857999"/>
          </a:xfrm>
          <a:prstGeom prst="rect">
            <a:avLst/>
          </a:prstGeom>
          <a:noFill/>
          <a:ln>
            <a:noFill/>
          </a:ln>
        </p:spPr>
      </p:pic>
      <p:pic>
        <p:nvPicPr>
          <p:cNvPr id="282" name="Google Shape;282;g3544fac4121_1_205">
            <a:extLst>
              <a:ext uri="{FF2B5EF4-FFF2-40B4-BE49-F238E27FC236}">
                <a16:creationId xmlns:a16="http://schemas.microsoft.com/office/drawing/2014/main" id="{08294FEA-A341-2A11-DD73-D01B373C3BC9}"/>
              </a:ext>
            </a:extLst>
          </p:cNvPr>
          <p:cNvPicPr preferRelativeResize="0"/>
          <p:nvPr/>
        </p:nvPicPr>
        <p:blipFill rotWithShape="1">
          <a:blip r:embed="rId4">
            <a:alphaModFix/>
          </a:blip>
          <a:srcRect l="2731" t="18969" r="5592" b="23667"/>
          <a:stretch/>
        </p:blipFill>
        <p:spPr>
          <a:xfrm>
            <a:off x="9428854" y="90489"/>
            <a:ext cx="2763145" cy="477788"/>
          </a:xfrm>
          <a:prstGeom prst="rect">
            <a:avLst/>
          </a:prstGeom>
          <a:noFill/>
          <a:ln>
            <a:noFill/>
          </a:ln>
        </p:spPr>
      </p:pic>
      <p:sp>
        <p:nvSpPr>
          <p:cNvPr id="283" name="Google Shape;283;g3544fac4121_1_205">
            <a:extLst>
              <a:ext uri="{FF2B5EF4-FFF2-40B4-BE49-F238E27FC236}">
                <a16:creationId xmlns:a16="http://schemas.microsoft.com/office/drawing/2014/main" id="{C823F51F-CA6C-CA74-44F5-8A0E849B8B4D}"/>
              </a:ext>
            </a:extLst>
          </p:cNvPr>
          <p:cNvSpPr/>
          <p:nvPr/>
        </p:nvSpPr>
        <p:spPr>
          <a:xfrm>
            <a:off x="154722" y="90489"/>
            <a:ext cx="9827400" cy="461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400"/>
              <a:buFont typeface="Arial"/>
              <a:buNone/>
            </a:pPr>
            <a:r>
              <a:rPr lang="en-CA" sz="2400" dirty="0">
                <a:solidFill>
                  <a:schemeClr val="lt1"/>
                </a:solidFill>
                <a:latin typeface="Montserrat"/>
                <a:ea typeface="Montserrat"/>
                <a:cs typeface="Montserrat"/>
                <a:sym typeface="Montserrat"/>
              </a:rPr>
              <a:t>USING EXISTING TEMPLATE</a:t>
            </a:r>
            <a:endParaRPr dirty="0">
              <a:solidFill>
                <a:schemeClr val="dk1"/>
              </a:solidFill>
            </a:endParaRPr>
          </a:p>
          <a:p>
            <a:pPr marL="0" marR="0" lvl="0" indent="0" algn="l" rtl="0">
              <a:lnSpc>
                <a:spcPct val="100000"/>
              </a:lnSpc>
              <a:spcBef>
                <a:spcPts val="0"/>
              </a:spcBef>
              <a:spcAft>
                <a:spcPts val="0"/>
              </a:spcAft>
              <a:buClr>
                <a:srgbClr val="000000"/>
              </a:buClr>
              <a:buSzPts val="2400"/>
              <a:buFont typeface="Arial"/>
              <a:buNone/>
            </a:pPr>
            <a:endParaRPr sz="2400" dirty="0">
              <a:solidFill>
                <a:schemeClr val="lt1"/>
              </a:solidFill>
              <a:latin typeface="Montserrat"/>
              <a:ea typeface="Montserrat"/>
              <a:cs typeface="Montserrat"/>
              <a:sym typeface="Montserrat"/>
            </a:endParaRPr>
          </a:p>
        </p:txBody>
      </p:sp>
      <p:sp>
        <p:nvSpPr>
          <p:cNvPr id="284" name="Google Shape;284;g3544fac4121_1_205">
            <a:extLst>
              <a:ext uri="{FF2B5EF4-FFF2-40B4-BE49-F238E27FC236}">
                <a16:creationId xmlns:a16="http://schemas.microsoft.com/office/drawing/2014/main" id="{AC884B88-0F9C-A14F-9F60-DE6833AD8272}"/>
              </a:ext>
            </a:extLst>
          </p:cNvPr>
          <p:cNvSpPr txBox="1"/>
          <p:nvPr/>
        </p:nvSpPr>
        <p:spPr>
          <a:xfrm rot="5400000">
            <a:off x="9505625" y="3291320"/>
            <a:ext cx="51060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chemeClr val="accent3"/>
                </a:solidFill>
                <a:latin typeface="Calibri"/>
                <a:ea typeface="Calibri"/>
                <a:cs typeface="Calibri"/>
                <a:sym typeface="Calibri"/>
              </a:rPr>
              <a:t>© All rights reserved for Dr. Ryan Ahmed @Stemplicity Inc. </a:t>
            </a:r>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34DB7FD2-0DB4-F8E0-8F0B-38238021F511}"/>
              </a:ext>
            </a:extLst>
          </p:cNvPr>
          <p:cNvPicPr>
            <a:picLocks noChangeAspect="1"/>
          </p:cNvPicPr>
          <p:nvPr/>
        </p:nvPicPr>
        <p:blipFill>
          <a:blip r:embed="rId5"/>
          <a:stretch>
            <a:fillRect/>
          </a:stretch>
        </p:blipFill>
        <p:spPr>
          <a:xfrm>
            <a:off x="810263" y="1215150"/>
            <a:ext cx="10160000" cy="4491040"/>
          </a:xfrm>
          <a:prstGeom prst="rect">
            <a:avLst/>
          </a:prstGeom>
        </p:spPr>
      </p:pic>
    </p:spTree>
    <p:extLst>
      <p:ext uri="{BB962C8B-B14F-4D97-AF65-F5344CB8AC3E}">
        <p14:creationId xmlns:p14="http://schemas.microsoft.com/office/powerpoint/2010/main" val="16213378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11"/>
          <p:cNvSpPr/>
          <p:nvPr/>
        </p:nvSpPr>
        <p:spPr>
          <a:xfrm>
            <a:off x="0" y="0"/>
            <a:ext cx="12192000" cy="6858000"/>
          </a:xfrm>
          <a:prstGeom prst="rect">
            <a:avLst/>
          </a:prstGeom>
          <a:solidFill>
            <a:srgbClr val="0C1752"/>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91" name="Google Shape;291;p11"/>
          <p:cNvPicPr preferRelativeResize="0"/>
          <p:nvPr/>
        </p:nvPicPr>
        <p:blipFill rotWithShape="1">
          <a:blip r:embed="rId3">
            <a:alphaModFix/>
          </a:blip>
          <a:srcRect/>
          <a:stretch/>
        </p:blipFill>
        <p:spPr>
          <a:xfrm>
            <a:off x="3496990" y="1992488"/>
            <a:ext cx="5198017" cy="1436512"/>
          </a:xfrm>
          <a:prstGeom prst="rect">
            <a:avLst/>
          </a:prstGeom>
          <a:noFill/>
          <a:ln>
            <a:noFill/>
          </a:ln>
        </p:spPr>
      </p:pic>
      <p:sp>
        <p:nvSpPr>
          <p:cNvPr id="292" name="Google Shape;292;p11"/>
          <p:cNvSpPr/>
          <p:nvPr/>
        </p:nvSpPr>
        <p:spPr>
          <a:xfrm>
            <a:off x="3306715" y="3495040"/>
            <a:ext cx="5578566"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CA" sz="4000" b="0" i="0" u="none" strike="noStrike" cap="none">
                <a:solidFill>
                  <a:schemeClr val="lt1"/>
                </a:solidFill>
                <a:latin typeface="Montserrat"/>
                <a:ea typeface="Montserrat"/>
                <a:cs typeface="Montserrat"/>
                <a:sym typeface="Montserrat"/>
              </a:rPr>
              <a:t>Thank you!</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9602979C-9FFF-000C-0F05-ED0EE8B3CFE9}"/>
            </a:ext>
          </a:extLst>
        </p:cNvPr>
        <p:cNvGrpSpPr/>
        <p:nvPr/>
      </p:nvGrpSpPr>
      <p:grpSpPr>
        <a:xfrm>
          <a:off x="0" y="0"/>
          <a:ext cx="0" cy="0"/>
          <a:chOff x="0" y="0"/>
          <a:chExt cx="0" cy="0"/>
        </a:xfrm>
      </p:grpSpPr>
      <p:pic>
        <p:nvPicPr>
          <p:cNvPr id="107" name="Google Shape;107;p5">
            <a:extLst>
              <a:ext uri="{FF2B5EF4-FFF2-40B4-BE49-F238E27FC236}">
                <a16:creationId xmlns:a16="http://schemas.microsoft.com/office/drawing/2014/main" id="{00043F14-07F4-58F7-2172-A494772DC146}"/>
              </a:ext>
            </a:extLst>
          </p:cNvPr>
          <p:cNvPicPr preferRelativeResize="0"/>
          <p:nvPr/>
        </p:nvPicPr>
        <p:blipFill rotWithShape="1">
          <a:blip r:embed="rId3">
            <a:alphaModFix/>
          </a:blip>
          <a:srcRect/>
          <a:stretch/>
        </p:blipFill>
        <p:spPr>
          <a:xfrm>
            <a:off x="3202" y="0"/>
            <a:ext cx="12224773" cy="6857999"/>
          </a:xfrm>
          <a:prstGeom prst="rect">
            <a:avLst/>
          </a:prstGeom>
          <a:noFill/>
          <a:ln>
            <a:noFill/>
          </a:ln>
        </p:spPr>
      </p:pic>
      <p:pic>
        <p:nvPicPr>
          <p:cNvPr id="108" name="Google Shape;108;p5">
            <a:extLst>
              <a:ext uri="{FF2B5EF4-FFF2-40B4-BE49-F238E27FC236}">
                <a16:creationId xmlns:a16="http://schemas.microsoft.com/office/drawing/2014/main" id="{E23169FF-E849-7D78-0260-742B3F86C857}"/>
              </a:ext>
            </a:extLst>
          </p:cNvPr>
          <p:cNvPicPr preferRelativeResize="0"/>
          <p:nvPr/>
        </p:nvPicPr>
        <p:blipFill rotWithShape="1">
          <a:blip r:embed="rId4">
            <a:alphaModFix/>
          </a:blip>
          <a:srcRect l="2731" t="18967" r="5593" b="23672"/>
          <a:stretch/>
        </p:blipFill>
        <p:spPr>
          <a:xfrm>
            <a:off x="9428854" y="90489"/>
            <a:ext cx="2763146" cy="477788"/>
          </a:xfrm>
          <a:prstGeom prst="rect">
            <a:avLst/>
          </a:prstGeom>
          <a:noFill/>
          <a:ln>
            <a:noFill/>
          </a:ln>
        </p:spPr>
      </p:pic>
      <p:sp>
        <p:nvSpPr>
          <p:cNvPr id="109" name="Google Shape;109;p5">
            <a:extLst>
              <a:ext uri="{FF2B5EF4-FFF2-40B4-BE49-F238E27FC236}">
                <a16:creationId xmlns:a16="http://schemas.microsoft.com/office/drawing/2014/main" id="{37FEEA07-55E1-D960-31DA-9D53A6DA1165}"/>
              </a:ext>
            </a:extLst>
          </p:cNvPr>
          <p:cNvSpPr/>
          <p:nvPr/>
        </p:nvSpPr>
        <p:spPr>
          <a:xfrm>
            <a:off x="154722" y="90489"/>
            <a:ext cx="982749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CA" sz="2400" dirty="0">
                <a:solidFill>
                  <a:schemeClr val="lt1"/>
                </a:solidFill>
                <a:latin typeface="Montserrat"/>
                <a:ea typeface="Montserrat"/>
                <a:cs typeface="Montserrat"/>
                <a:sym typeface="Montserrat"/>
              </a:rPr>
              <a:t>Build a Simple Chat Summarizer in n8n</a:t>
            </a:r>
            <a:endParaRPr sz="1400" b="0" i="0" u="none" strike="noStrike" cap="none" dirty="0">
              <a:solidFill>
                <a:srgbClr val="000000"/>
              </a:solidFill>
              <a:latin typeface="Arial"/>
              <a:ea typeface="Arial"/>
              <a:cs typeface="Arial"/>
              <a:sym typeface="Arial"/>
            </a:endParaRPr>
          </a:p>
        </p:txBody>
      </p:sp>
      <p:sp>
        <p:nvSpPr>
          <p:cNvPr id="110" name="Google Shape;110;p5">
            <a:extLst>
              <a:ext uri="{FF2B5EF4-FFF2-40B4-BE49-F238E27FC236}">
                <a16:creationId xmlns:a16="http://schemas.microsoft.com/office/drawing/2014/main" id="{8A549EB5-9B62-54D8-7785-4A0D33A6E7EF}"/>
              </a:ext>
            </a:extLst>
          </p:cNvPr>
          <p:cNvSpPr txBox="1"/>
          <p:nvPr/>
        </p:nvSpPr>
        <p:spPr>
          <a:xfrm rot="5400000">
            <a:off x="9505627" y="3291463"/>
            <a:ext cx="510614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chemeClr val="accent3"/>
                </a:solidFill>
                <a:latin typeface="Calibri"/>
                <a:ea typeface="Calibri"/>
                <a:cs typeface="Calibri"/>
                <a:sym typeface="Calibri"/>
              </a:rPr>
              <a:t>© All rights reserved for Dr. Ryan Ahmed @Stemplicity Inc. </a:t>
            </a:r>
            <a:endParaRPr sz="1400" b="0" i="0" u="none" strike="noStrike" cap="none">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DED8CB4F-8FE8-86D4-BD1E-7FD537289A3D}"/>
              </a:ext>
            </a:extLst>
          </p:cNvPr>
          <p:cNvSpPr txBox="1"/>
          <p:nvPr/>
        </p:nvSpPr>
        <p:spPr>
          <a:xfrm>
            <a:off x="164739" y="658766"/>
            <a:ext cx="4595498" cy="3477875"/>
          </a:xfrm>
          <a:prstGeom prst="rect">
            <a:avLst/>
          </a:prstGeom>
          <a:noFill/>
        </p:spPr>
        <p:txBody>
          <a:bodyPr wrap="square">
            <a:spAutoFit/>
          </a:bodyPr>
          <a:lstStyle/>
          <a:p>
            <a:pPr algn="ctr"/>
            <a:r>
              <a:rPr lang="en-US" sz="1100" i="1" dirty="0">
                <a:latin typeface="Montserrat" panose="00000500000000000000" pitchFamily="2" charset="0"/>
              </a:rPr>
              <a:t>AI agents are autonomous systems designed to perceive their environment, make decisions, and take actions to achieve specific goals with minimal or no human intervention. These agents are powered by advanced machine learning models, particularly large language models (LLMs), and often use reinforcement learning to adapt and improve over time. From simple rule-based bots that automate repetitive tasks like answering customer service queries or managing calendars, to sophisticated multi-agent systems that collaborate to solve complex, dynamic problems, such as financial forecasting, logistics optimization, or robotic control, AI agents are transforming the way work gets done. They can operate independently, communicate with other agents, and learn from their environment to refine their performance. In industries like healthcare, finance, and manufacturing, AI agents are being deployed to analyze massive datasets, support decision-making, and enhance productivity. As this technology matures, AI agents are expected to become integral to digital ecosystems, enabling organizations to move from automation to autonomous operations at scale.</a:t>
            </a:r>
            <a:endParaRPr lang="en-CA" sz="1100" i="1" dirty="0">
              <a:latin typeface="Montserrat" panose="00000500000000000000" pitchFamily="2" charset="0"/>
            </a:endParaRPr>
          </a:p>
        </p:txBody>
      </p:sp>
      <p:sp>
        <p:nvSpPr>
          <p:cNvPr id="4" name="Rectangle: Rounded Corners 3">
            <a:extLst>
              <a:ext uri="{FF2B5EF4-FFF2-40B4-BE49-F238E27FC236}">
                <a16:creationId xmlns:a16="http://schemas.microsoft.com/office/drawing/2014/main" id="{09D39322-BD65-C6B5-843E-48E9992EE213}"/>
              </a:ext>
            </a:extLst>
          </p:cNvPr>
          <p:cNvSpPr/>
          <p:nvPr/>
        </p:nvSpPr>
        <p:spPr>
          <a:xfrm>
            <a:off x="5435457" y="1777944"/>
            <a:ext cx="2614507" cy="1239520"/>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800" dirty="0">
                <a:latin typeface="Montserrat" panose="00000500000000000000" pitchFamily="2" charset="0"/>
              </a:rPr>
              <a:t>Summarizer AI Agent in n8n</a:t>
            </a:r>
          </a:p>
        </p:txBody>
      </p:sp>
      <p:cxnSp>
        <p:nvCxnSpPr>
          <p:cNvPr id="6" name="Straight Arrow Connector 5">
            <a:extLst>
              <a:ext uri="{FF2B5EF4-FFF2-40B4-BE49-F238E27FC236}">
                <a16:creationId xmlns:a16="http://schemas.microsoft.com/office/drawing/2014/main" id="{B7C61501-8534-950D-4C7B-80D77327720D}"/>
              </a:ext>
            </a:extLst>
          </p:cNvPr>
          <p:cNvCxnSpPr>
            <a:cxnSpLocks/>
            <a:stCxn id="3" idx="3"/>
            <a:endCxn id="4" idx="1"/>
          </p:cNvCxnSpPr>
          <p:nvPr/>
        </p:nvCxnSpPr>
        <p:spPr>
          <a:xfrm>
            <a:off x="4760237" y="2397704"/>
            <a:ext cx="675220"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1F591F0-08F8-D969-A288-B2E201E8E77F}"/>
              </a:ext>
            </a:extLst>
          </p:cNvPr>
          <p:cNvSpPr txBox="1"/>
          <p:nvPr/>
        </p:nvSpPr>
        <p:spPr>
          <a:xfrm>
            <a:off x="8841179" y="1503004"/>
            <a:ext cx="2886705" cy="1615827"/>
          </a:xfrm>
          <a:prstGeom prst="rect">
            <a:avLst/>
          </a:prstGeom>
          <a:noFill/>
        </p:spPr>
        <p:txBody>
          <a:bodyPr wrap="square">
            <a:spAutoFit/>
          </a:bodyPr>
          <a:lstStyle>
            <a:defPPr marR="0" lvl="0" algn="l" rtl="0">
              <a:lnSpc>
                <a:spcPct val="100000"/>
              </a:lnSpc>
              <a:spcBef>
                <a:spcPts val="0"/>
              </a:spcBef>
              <a:spcAft>
                <a:spcPts val="0"/>
              </a:spcAft>
            </a:defPPr>
            <a:lvl1pPr algn="ctr">
              <a:defRPr sz="1100" i="1">
                <a:latin typeface="Montserrat" panose="00000500000000000000" pitchFamily="2" charset="0"/>
              </a:defRPr>
            </a:lvl1pPr>
          </a:lstStyle>
          <a:p>
            <a:r>
              <a:rPr lang="en-CA" dirty="0"/>
              <a:t>AI agents are autonomous systems that utilize advanced machine learning, including large language models and reinforcement learning, to perceive, decide, and act independently in various sectors, enhancing productivity and decision-making while transforming operational processes.	</a:t>
            </a:r>
          </a:p>
        </p:txBody>
      </p:sp>
      <p:cxnSp>
        <p:nvCxnSpPr>
          <p:cNvPr id="12" name="Straight Arrow Connector 11">
            <a:extLst>
              <a:ext uri="{FF2B5EF4-FFF2-40B4-BE49-F238E27FC236}">
                <a16:creationId xmlns:a16="http://schemas.microsoft.com/office/drawing/2014/main" id="{03933D82-43A6-EB35-1710-39C8E4297874}"/>
              </a:ext>
            </a:extLst>
          </p:cNvPr>
          <p:cNvCxnSpPr>
            <a:cxnSpLocks/>
          </p:cNvCxnSpPr>
          <p:nvPr/>
        </p:nvCxnSpPr>
        <p:spPr>
          <a:xfrm>
            <a:off x="8063510" y="2363836"/>
            <a:ext cx="675220"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3" name="Google Shape;113;p5" title="Screenshot 2025-05-09 at 4.15.05 PM.png">
            <a:extLst>
              <a:ext uri="{FF2B5EF4-FFF2-40B4-BE49-F238E27FC236}">
                <a16:creationId xmlns:a16="http://schemas.microsoft.com/office/drawing/2014/main" id="{45ED3761-476F-361E-5267-D9135824ECE6}"/>
              </a:ext>
            </a:extLst>
          </p:cNvPr>
          <p:cNvPicPr preferRelativeResize="0"/>
          <p:nvPr/>
        </p:nvPicPr>
        <p:blipFill rotWithShape="1">
          <a:blip r:embed="rId5">
            <a:alphaModFix/>
          </a:blip>
          <a:srcRect l="11483" r="10870"/>
          <a:stretch/>
        </p:blipFill>
        <p:spPr>
          <a:xfrm>
            <a:off x="4582632" y="3050927"/>
            <a:ext cx="4595498" cy="2886474"/>
          </a:xfrm>
          <a:prstGeom prst="rect">
            <a:avLst/>
          </a:prstGeom>
          <a:noFill/>
          <a:ln>
            <a:noFill/>
          </a:ln>
        </p:spPr>
      </p:pic>
      <p:sp>
        <p:nvSpPr>
          <p:cNvPr id="14" name="Google Shape;112;p5">
            <a:extLst>
              <a:ext uri="{FF2B5EF4-FFF2-40B4-BE49-F238E27FC236}">
                <a16:creationId xmlns:a16="http://schemas.microsoft.com/office/drawing/2014/main" id="{A329CE86-A89A-EE56-2558-BA87539DCCB6}"/>
              </a:ext>
            </a:extLst>
          </p:cNvPr>
          <p:cNvSpPr txBox="1"/>
          <p:nvPr/>
        </p:nvSpPr>
        <p:spPr>
          <a:xfrm>
            <a:off x="80831" y="4359711"/>
            <a:ext cx="6201300" cy="2407800"/>
          </a:xfrm>
          <a:prstGeom prst="rect">
            <a:avLst/>
          </a:prstGeom>
          <a:noFill/>
          <a:ln>
            <a:noFill/>
          </a:ln>
        </p:spPr>
        <p:txBody>
          <a:bodyPr spcFirstLastPara="1" wrap="square" lIns="91425" tIns="45700" rIns="91425" bIns="45700" anchor="t" anchorCtr="0">
            <a:noAutofit/>
          </a:bodyPr>
          <a:lstStyle/>
          <a:p>
            <a:pPr marL="457200" lvl="0" indent="-342900" algn="l" rtl="0">
              <a:lnSpc>
                <a:spcPct val="115000"/>
              </a:lnSpc>
              <a:spcBef>
                <a:spcPts val="1200"/>
              </a:spcBef>
              <a:spcAft>
                <a:spcPts val="0"/>
              </a:spcAft>
              <a:buClr>
                <a:srgbClr val="11CCDD"/>
              </a:buClr>
              <a:buSzPts val="1800"/>
              <a:buChar char="●"/>
            </a:pPr>
            <a:r>
              <a:rPr lang="en-CA" sz="1800" b="1" dirty="0">
                <a:solidFill>
                  <a:schemeClr val="dk1"/>
                </a:solidFill>
                <a:latin typeface="Montserrat"/>
                <a:ea typeface="Montserrat"/>
                <a:cs typeface="Montserrat"/>
                <a:sym typeface="Montserrat"/>
              </a:rPr>
              <a:t>Flow:</a:t>
            </a:r>
            <a:endParaRPr sz="1800" b="1" dirty="0">
              <a:solidFill>
                <a:schemeClr val="dk1"/>
              </a:solidFill>
              <a:latin typeface="Montserrat"/>
              <a:ea typeface="Montserrat"/>
              <a:cs typeface="Montserrat"/>
              <a:sym typeface="Montserrat"/>
            </a:endParaRPr>
          </a:p>
          <a:p>
            <a:pPr marL="914400" lvl="1" indent="-342900" algn="l" rtl="0">
              <a:lnSpc>
                <a:spcPct val="115000"/>
              </a:lnSpc>
              <a:spcBef>
                <a:spcPts val="0"/>
              </a:spcBef>
              <a:spcAft>
                <a:spcPts val="0"/>
              </a:spcAft>
              <a:buClr>
                <a:srgbClr val="1BBFD1"/>
              </a:buClr>
              <a:buSzPts val="1800"/>
              <a:buFont typeface="Montserrat"/>
              <a:buChar char="○"/>
            </a:pPr>
            <a:r>
              <a:rPr lang="en-CA" sz="1800" dirty="0">
                <a:solidFill>
                  <a:schemeClr val="dk1"/>
                </a:solidFill>
                <a:latin typeface="Montserrat"/>
                <a:ea typeface="Montserrat"/>
                <a:cs typeface="Montserrat"/>
                <a:sym typeface="Montserrat"/>
              </a:rPr>
              <a:t>Chat Input (manual trigger)</a:t>
            </a:r>
            <a:endParaRPr sz="1800" dirty="0">
              <a:solidFill>
                <a:schemeClr val="dk1"/>
              </a:solidFill>
              <a:latin typeface="Montserrat"/>
              <a:ea typeface="Montserrat"/>
              <a:cs typeface="Montserrat"/>
              <a:sym typeface="Montserrat"/>
            </a:endParaRPr>
          </a:p>
          <a:p>
            <a:pPr marL="914400" lvl="1" indent="-342900" algn="l" rtl="0">
              <a:lnSpc>
                <a:spcPct val="115000"/>
              </a:lnSpc>
              <a:spcBef>
                <a:spcPts val="0"/>
              </a:spcBef>
              <a:spcAft>
                <a:spcPts val="0"/>
              </a:spcAft>
              <a:buClr>
                <a:srgbClr val="1BBFD1"/>
              </a:buClr>
              <a:buSzPts val="1800"/>
              <a:buFont typeface="Montserrat"/>
              <a:buChar char="○"/>
            </a:pPr>
            <a:r>
              <a:rPr lang="en-CA" sz="1800" dirty="0">
                <a:solidFill>
                  <a:schemeClr val="dk1"/>
                </a:solidFill>
                <a:latin typeface="Montserrat"/>
                <a:ea typeface="Montserrat"/>
                <a:cs typeface="Montserrat"/>
                <a:sym typeface="Montserrat"/>
              </a:rPr>
              <a:t>Summarizer Agent (custom logic)</a:t>
            </a:r>
            <a:endParaRPr sz="1800" dirty="0">
              <a:solidFill>
                <a:schemeClr val="dk1"/>
              </a:solidFill>
              <a:latin typeface="Montserrat"/>
              <a:ea typeface="Montserrat"/>
              <a:cs typeface="Montserrat"/>
              <a:sym typeface="Montserrat"/>
            </a:endParaRPr>
          </a:p>
          <a:p>
            <a:pPr marL="914400" lvl="1" indent="-342900" algn="l" rtl="0">
              <a:lnSpc>
                <a:spcPct val="115000"/>
              </a:lnSpc>
              <a:spcBef>
                <a:spcPts val="0"/>
              </a:spcBef>
              <a:spcAft>
                <a:spcPts val="0"/>
              </a:spcAft>
              <a:buClr>
                <a:srgbClr val="1BBFD1"/>
              </a:buClr>
              <a:buSzPts val="1800"/>
              <a:buFont typeface="Montserrat"/>
              <a:buChar char="○"/>
            </a:pPr>
            <a:r>
              <a:rPr lang="en-CA" sz="1800" dirty="0">
                <a:solidFill>
                  <a:schemeClr val="dk1"/>
                </a:solidFill>
                <a:latin typeface="Montserrat"/>
                <a:ea typeface="Montserrat"/>
                <a:cs typeface="Montserrat"/>
                <a:sym typeface="Montserrat"/>
              </a:rPr>
              <a:t>AI Model (e.g., OpenAI node)</a:t>
            </a:r>
            <a:br>
              <a:rPr lang="en-CA" sz="1800" dirty="0">
                <a:solidFill>
                  <a:schemeClr val="dk1"/>
                </a:solidFill>
                <a:latin typeface="Montserrat"/>
                <a:ea typeface="Montserrat"/>
                <a:cs typeface="Montserrat"/>
                <a:sym typeface="Montserrat"/>
              </a:rPr>
            </a:br>
            <a:endParaRPr sz="1800" dirty="0">
              <a:solidFill>
                <a:schemeClr val="dk1"/>
              </a:solidFill>
              <a:latin typeface="Montserrat"/>
              <a:ea typeface="Montserrat"/>
              <a:cs typeface="Montserrat"/>
              <a:sym typeface="Montserrat"/>
            </a:endParaRPr>
          </a:p>
          <a:p>
            <a:pPr marL="228600" marR="0" lvl="0" indent="-228600" algn="l" rtl="0">
              <a:lnSpc>
                <a:spcPct val="90000"/>
              </a:lnSpc>
              <a:spcBef>
                <a:spcPts val="0"/>
              </a:spcBef>
              <a:spcAft>
                <a:spcPts val="0"/>
              </a:spcAft>
              <a:buClr>
                <a:schemeClr val="dk1"/>
              </a:buClr>
              <a:buSzPts val="1800"/>
              <a:buFont typeface="Montserrat"/>
              <a:buChar char="•"/>
            </a:pPr>
            <a:endParaRPr sz="1800" dirty="0">
              <a:solidFill>
                <a:schemeClr val="dk1"/>
              </a:solidFill>
              <a:latin typeface="Montserrat"/>
              <a:ea typeface="Montserrat"/>
              <a:cs typeface="Montserrat"/>
              <a:sym typeface="Montserrat"/>
            </a:endParaRPr>
          </a:p>
          <a:p>
            <a:pPr marL="914400" marR="0" lvl="0" indent="0" algn="l" rtl="0">
              <a:lnSpc>
                <a:spcPct val="90000"/>
              </a:lnSpc>
              <a:spcBef>
                <a:spcPts val="0"/>
              </a:spcBef>
              <a:spcAft>
                <a:spcPts val="0"/>
              </a:spcAft>
              <a:buClr>
                <a:srgbClr val="000000"/>
              </a:buClr>
              <a:buSzPts val="1800"/>
              <a:buFont typeface="Arial"/>
              <a:buNone/>
            </a:pPr>
            <a:endParaRPr sz="1800" b="0" i="0" u="none" strike="noStrike" cap="none" dirty="0">
              <a:solidFill>
                <a:schemeClr val="dk1"/>
              </a:solidFill>
              <a:latin typeface="Montserrat"/>
              <a:ea typeface="Montserrat"/>
              <a:cs typeface="Montserrat"/>
              <a:sym typeface="Montserrat"/>
            </a:endParaRPr>
          </a:p>
        </p:txBody>
      </p:sp>
    </p:spTree>
    <p:extLst>
      <p:ext uri="{BB962C8B-B14F-4D97-AF65-F5344CB8AC3E}">
        <p14:creationId xmlns:p14="http://schemas.microsoft.com/office/powerpoint/2010/main" val="3999532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B2628056-C14C-6AD4-A5D3-AC01E97C8370}"/>
            </a:ext>
          </a:extLst>
        </p:cNvPr>
        <p:cNvGrpSpPr/>
        <p:nvPr/>
      </p:nvGrpSpPr>
      <p:grpSpPr>
        <a:xfrm>
          <a:off x="0" y="0"/>
          <a:ext cx="0" cy="0"/>
          <a:chOff x="0" y="0"/>
          <a:chExt cx="0" cy="0"/>
        </a:xfrm>
      </p:grpSpPr>
      <p:pic>
        <p:nvPicPr>
          <p:cNvPr id="107" name="Google Shape;107;p5">
            <a:extLst>
              <a:ext uri="{FF2B5EF4-FFF2-40B4-BE49-F238E27FC236}">
                <a16:creationId xmlns:a16="http://schemas.microsoft.com/office/drawing/2014/main" id="{DEA758A0-D36F-DA78-3297-960E8202A79B}"/>
              </a:ext>
            </a:extLst>
          </p:cNvPr>
          <p:cNvPicPr preferRelativeResize="0"/>
          <p:nvPr/>
        </p:nvPicPr>
        <p:blipFill rotWithShape="1">
          <a:blip r:embed="rId3">
            <a:alphaModFix/>
          </a:blip>
          <a:srcRect/>
          <a:stretch/>
        </p:blipFill>
        <p:spPr>
          <a:xfrm>
            <a:off x="3202" y="0"/>
            <a:ext cx="12224773" cy="6857999"/>
          </a:xfrm>
          <a:prstGeom prst="rect">
            <a:avLst/>
          </a:prstGeom>
          <a:noFill/>
          <a:ln>
            <a:noFill/>
          </a:ln>
        </p:spPr>
      </p:pic>
      <p:pic>
        <p:nvPicPr>
          <p:cNvPr id="108" name="Google Shape;108;p5">
            <a:extLst>
              <a:ext uri="{FF2B5EF4-FFF2-40B4-BE49-F238E27FC236}">
                <a16:creationId xmlns:a16="http://schemas.microsoft.com/office/drawing/2014/main" id="{33C61D03-0E1F-E860-D8E3-BBC8C9F1EBC7}"/>
              </a:ext>
            </a:extLst>
          </p:cNvPr>
          <p:cNvPicPr preferRelativeResize="0"/>
          <p:nvPr/>
        </p:nvPicPr>
        <p:blipFill rotWithShape="1">
          <a:blip r:embed="rId4">
            <a:alphaModFix/>
          </a:blip>
          <a:srcRect l="2731" t="18967" r="5593" b="23672"/>
          <a:stretch/>
        </p:blipFill>
        <p:spPr>
          <a:xfrm>
            <a:off x="9428854" y="90489"/>
            <a:ext cx="2763146" cy="477788"/>
          </a:xfrm>
          <a:prstGeom prst="rect">
            <a:avLst/>
          </a:prstGeom>
          <a:noFill/>
          <a:ln>
            <a:noFill/>
          </a:ln>
        </p:spPr>
      </p:pic>
      <p:sp>
        <p:nvSpPr>
          <p:cNvPr id="109" name="Google Shape;109;p5">
            <a:extLst>
              <a:ext uri="{FF2B5EF4-FFF2-40B4-BE49-F238E27FC236}">
                <a16:creationId xmlns:a16="http://schemas.microsoft.com/office/drawing/2014/main" id="{CE9CD317-709F-4084-ED19-A9EBEB13536D}"/>
              </a:ext>
            </a:extLst>
          </p:cNvPr>
          <p:cNvSpPr/>
          <p:nvPr/>
        </p:nvSpPr>
        <p:spPr>
          <a:xfrm>
            <a:off x="154722" y="90489"/>
            <a:ext cx="982749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CA" sz="2400" dirty="0">
                <a:solidFill>
                  <a:schemeClr val="lt1"/>
                </a:solidFill>
                <a:latin typeface="Montserrat"/>
                <a:ea typeface="Montserrat"/>
                <a:cs typeface="Montserrat"/>
                <a:sym typeface="Montserrat"/>
              </a:rPr>
              <a:t>Build a Simple Chat Summarizer in n8n</a:t>
            </a:r>
            <a:endParaRPr lang="en-CA" sz="1400" b="0" i="0" u="none" strike="noStrike" cap="none" dirty="0">
              <a:solidFill>
                <a:srgbClr val="000000"/>
              </a:solidFill>
              <a:latin typeface="Arial"/>
              <a:ea typeface="Arial"/>
              <a:cs typeface="Arial"/>
              <a:sym typeface="Arial"/>
            </a:endParaRPr>
          </a:p>
        </p:txBody>
      </p:sp>
      <p:sp>
        <p:nvSpPr>
          <p:cNvPr id="110" name="Google Shape;110;p5">
            <a:extLst>
              <a:ext uri="{FF2B5EF4-FFF2-40B4-BE49-F238E27FC236}">
                <a16:creationId xmlns:a16="http://schemas.microsoft.com/office/drawing/2014/main" id="{C71F3445-BF76-0B21-1370-CC6E34E07E62}"/>
              </a:ext>
            </a:extLst>
          </p:cNvPr>
          <p:cNvSpPr txBox="1"/>
          <p:nvPr/>
        </p:nvSpPr>
        <p:spPr>
          <a:xfrm rot="5400000">
            <a:off x="9505627" y="3291463"/>
            <a:ext cx="510614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chemeClr val="accent3"/>
                </a:solidFill>
                <a:latin typeface="Calibri"/>
                <a:ea typeface="Calibri"/>
                <a:cs typeface="Calibri"/>
                <a:sym typeface="Calibri"/>
              </a:rPr>
              <a:t>© All rights reserved for Dr. Ryan Ahmed @Stemplicity Inc. </a:t>
            </a:r>
            <a:endParaRPr sz="1400" b="0" i="0" u="none" strike="noStrike" cap="none">
              <a:solidFill>
                <a:srgbClr val="000000"/>
              </a:solidFill>
              <a:latin typeface="Arial"/>
              <a:ea typeface="Arial"/>
              <a:cs typeface="Arial"/>
              <a:sym typeface="Arial"/>
            </a:endParaRPr>
          </a:p>
        </p:txBody>
      </p:sp>
      <p:sp>
        <p:nvSpPr>
          <p:cNvPr id="111" name="Google Shape;111;p5">
            <a:extLst>
              <a:ext uri="{FF2B5EF4-FFF2-40B4-BE49-F238E27FC236}">
                <a16:creationId xmlns:a16="http://schemas.microsoft.com/office/drawing/2014/main" id="{FF9CE5D4-94DF-577C-4717-2748CA25C6CF}"/>
              </a:ext>
            </a:extLst>
          </p:cNvPr>
          <p:cNvSpPr txBox="1"/>
          <p:nvPr/>
        </p:nvSpPr>
        <p:spPr>
          <a:xfrm>
            <a:off x="269075" y="907673"/>
            <a:ext cx="11464500" cy="921900"/>
          </a:xfrm>
          <a:prstGeom prst="rect">
            <a:avLst/>
          </a:prstGeom>
          <a:noFill/>
          <a:ln>
            <a:noFill/>
          </a:ln>
        </p:spPr>
        <p:txBody>
          <a:bodyPr spcFirstLastPara="1" wrap="square" lIns="91425" tIns="45700" rIns="91425" bIns="45700" anchor="t" anchorCtr="0">
            <a:normAutofit/>
          </a:bodyPr>
          <a:lstStyle/>
          <a:p>
            <a:pPr marL="400050" marR="0" lvl="0" indent="-285750" algn="l" rtl="0">
              <a:lnSpc>
                <a:spcPct val="90000"/>
              </a:lnSpc>
              <a:spcBef>
                <a:spcPts val="0"/>
              </a:spcBef>
              <a:spcAft>
                <a:spcPts val="0"/>
              </a:spcAft>
              <a:buClr>
                <a:srgbClr val="1BBFD1"/>
              </a:buClr>
              <a:buSzPts val="1800"/>
              <a:buFont typeface="Arial" panose="020B0604020202020204" pitchFamily="34" charset="0"/>
              <a:buChar char="•"/>
            </a:pPr>
            <a:r>
              <a:rPr lang="en-CA" sz="1800" dirty="0">
                <a:solidFill>
                  <a:schemeClr val="dk1"/>
                </a:solidFill>
                <a:latin typeface="Montserrat"/>
                <a:ea typeface="Montserrat"/>
                <a:cs typeface="Montserrat"/>
                <a:sym typeface="Montserrat"/>
              </a:rPr>
              <a:t>Build a Simple Chat + Summarizer Agent</a:t>
            </a:r>
            <a:endParaRPr sz="1800" b="0" i="0" u="none" strike="noStrike" cap="none" dirty="0">
              <a:solidFill>
                <a:schemeClr val="dk1"/>
              </a:solidFill>
              <a:latin typeface="Montserrat"/>
              <a:ea typeface="Montserrat"/>
              <a:cs typeface="Montserrat"/>
              <a:sym typeface="Montserrat"/>
            </a:endParaRPr>
          </a:p>
        </p:txBody>
      </p:sp>
      <p:pic>
        <p:nvPicPr>
          <p:cNvPr id="113" name="Google Shape;113;p5" title="Screenshot 2025-05-09 at 4.15.05 PM.png">
            <a:extLst>
              <a:ext uri="{FF2B5EF4-FFF2-40B4-BE49-F238E27FC236}">
                <a16:creationId xmlns:a16="http://schemas.microsoft.com/office/drawing/2014/main" id="{A21D8849-244A-86C5-84D4-5A015B2227F2}"/>
              </a:ext>
            </a:extLst>
          </p:cNvPr>
          <p:cNvPicPr preferRelativeResize="0"/>
          <p:nvPr/>
        </p:nvPicPr>
        <p:blipFill rotWithShape="1">
          <a:blip r:embed="rId5">
            <a:alphaModFix/>
          </a:blip>
          <a:srcRect l="11483" r="10870"/>
          <a:stretch/>
        </p:blipFill>
        <p:spPr>
          <a:xfrm>
            <a:off x="154722" y="1506313"/>
            <a:ext cx="4725475" cy="2944375"/>
          </a:xfrm>
          <a:prstGeom prst="rect">
            <a:avLst/>
          </a:prstGeom>
          <a:noFill/>
          <a:ln>
            <a:noFill/>
          </a:ln>
        </p:spPr>
      </p:pic>
      <p:pic>
        <p:nvPicPr>
          <p:cNvPr id="3" name="Picture 2">
            <a:extLst>
              <a:ext uri="{FF2B5EF4-FFF2-40B4-BE49-F238E27FC236}">
                <a16:creationId xmlns:a16="http://schemas.microsoft.com/office/drawing/2014/main" id="{D4037A2B-EE50-79D1-EF09-B84DA8A94425}"/>
              </a:ext>
            </a:extLst>
          </p:cNvPr>
          <p:cNvPicPr>
            <a:picLocks noChangeAspect="1"/>
          </p:cNvPicPr>
          <p:nvPr/>
        </p:nvPicPr>
        <p:blipFill>
          <a:blip r:embed="rId6"/>
          <a:stretch>
            <a:fillRect/>
          </a:stretch>
        </p:blipFill>
        <p:spPr>
          <a:xfrm>
            <a:off x="5219875" y="1307017"/>
            <a:ext cx="6513700" cy="3518699"/>
          </a:xfrm>
          <a:prstGeom prst="rect">
            <a:avLst/>
          </a:prstGeom>
        </p:spPr>
      </p:pic>
    </p:spTree>
    <p:extLst>
      <p:ext uri="{BB962C8B-B14F-4D97-AF65-F5344CB8AC3E}">
        <p14:creationId xmlns:p14="http://schemas.microsoft.com/office/powerpoint/2010/main" val="1804541490"/>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663</TotalTime>
  <Words>4743</Words>
  <Application>Microsoft Office PowerPoint</Application>
  <PresentationFormat>Widescreen</PresentationFormat>
  <Paragraphs>389</Paragraphs>
  <Slides>75</Slides>
  <Notes>72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75</vt:i4>
      </vt:variant>
    </vt:vector>
  </HeadingPairs>
  <TitlesOfParts>
    <vt:vector size="79" baseType="lpstr">
      <vt:lpstr>Montserrat</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kukesh kodess</dc:creator>
  <cp:lastModifiedBy>Ryan Ahmed</cp:lastModifiedBy>
  <cp:revision>116</cp:revision>
  <dcterms:created xsi:type="dcterms:W3CDTF">2019-11-18T17:58:36Z</dcterms:created>
  <dcterms:modified xsi:type="dcterms:W3CDTF">2025-05-18T13:20:42Z</dcterms:modified>
</cp:coreProperties>
</file>